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9"/>
  </p:notesMasterIdLst>
  <p:handoutMasterIdLst>
    <p:handoutMasterId r:id="rId50"/>
  </p:handoutMasterIdLst>
  <p:sldIdLst>
    <p:sldId id="256" r:id="rId2"/>
    <p:sldId id="319" r:id="rId3"/>
    <p:sldId id="261" r:id="rId4"/>
    <p:sldId id="301" r:id="rId5"/>
    <p:sldId id="278" r:id="rId6"/>
    <p:sldId id="287" r:id="rId7"/>
    <p:sldId id="277" r:id="rId8"/>
    <p:sldId id="282" r:id="rId9"/>
    <p:sldId id="290" r:id="rId10"/>
    <p:sldId id="279" r:id="rId11"/>
    <p:sldId id="280" r:id="rId12"/>
    <p:sldId id="281" r:id="rId13"/>
    <p:sldId id="310" r:id="rId14"/>
    <p:sldId id="309" r:id="rId15"/>
    <p:sldId id="308" r:id="rId16"/>
    <p:sldId id="286" r:id="rId17"/>
    <p:sldId id="285" r:id="rId18"/>
    <p:sldId id="298" r:id="rId19"/>
    <p:sldId id="307" r:id="rId20"/>
    <p:sldId id="317" r:id="rId21"/>
    <p:sldId id="311" r:id="rId22"/>
    <p:sldId id="312" r:id="rId23"/>
    <p:sldId id="313" r:id="rId24"/>
    <p:sldId id="316" r:id="rId25"/>
    <p:sldId id="314" r:id="rId26"/>
    <p:sldId id="315" r:id="rId27"/>
    <p:sldId id="318" r:id="rId28"/>
    <p:sldId id="306" r:id="rId29"/>
    <p:sldId id="320" r:id="rId30"/>
    <p:sldId id="321" r:id="rId31"/>
    <p:sldId id="322" r:id="rId32"/>
    <p:sldId id="324" r:id="rId33"/>
    <p:sldId id="325" r:id="rId34"/>
    <p:sldId id="330" r:id="rId35"/>
    <p:sldId id="331" r:id="rId36"/>
    <p:sldId id="332" r:id="rId37"/>
    <p:sldId id="334" r:id="rId38"/>
    <p:sldId id="335" r:id="rId39"/>
    <p:sldId id="336" r:id="rId40"/>
    <p:sldId id="339" r:id="rId41"/>
    <p:sldId id="340" r:id="rId42"/>
    <p:sldId id="341" r:id="rId43"/>
    <p:sldId id="304" r:id="rId44"/>
    <p:sldId id="303" r:id="rId45"/>
    <p:sldId id="294" r:id="rId46"/>
    <p:sldId id="305" r:id="rId47"/>
    <p:sldId id="283" r:id="rId48"/>
  </p:sldIdLst>
  <p:sldSz cx="9906000" cy="6858000" type="A4"/>
  <p:notesSz cx="6858000" cy="9906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2226B73-FB88-471A-BDBD-48551A0CDF39}" styleName="Table_0">
    <a:wholeTbl>
      <a:tcTxStyle>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0286" autoAdjust="0"/>
  </p:normalViewPr>
  <p:slideViewPr>
    <p:cSldViewPr snapToGrid="0">
      <p:cViewPr varScale="1">
        <p:scale>
          <a:sx n="79" d="100"/>
          <a:sy n="79" d="100"/>
        </p:scale>
        <p:origin x="1440" y="62"/>
      </p:cViewPr>
      <p:guideLst>
        <p:guide orient="horz" pos="2880"/>
        <p:guide pos="216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538439"/>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538439"/>
          </a:xfrm>
          <a:prstGeom prst="rect">
            <a:avLst/>
          </a:prstGeom>
        </p:spPr>
        <p:txBody>
          <a:bodyPr vert="horz" lIns="91440" tIns="45720" rIns="91440" bIns="45720" rtlCol="0"/>
          <a:lstStyle>
            <a:lvl1pPr algn="r">
              <a:defRPr sz="1200"/>
            </a:lvl1pPr>
          </a:lstStyle>
          <a:p>
            <a:fld id="{696C064A-D61B-4B21-B757-51A9B82445B8}" type="datetimeFigureOut">
              <a:rPr lang="en-US" smtClean="0"/>
              <a:pPr/>
              <a:t>4/19/2023</a:t>
            </a:fld>
            <a:endParaRPr lang="en-US" dirty="0"/>
          </a:p>
        </p:txBody>
      </p:sp>
      <p:sp>
        <p:nvSpPr>
          <p:cNvPr id="4" name="Footer Placeholder 3"/>
          <p:cNvSpPr>
            <a:spLocks noGrp="1"/>
          </p:cNvSpPr>
          <p:nvPr>
            <p:ph type="ftr" sz="quarter" idx="2"/>
          </p:nvPr>
        </p:nvSpPr>
        <p:spPr>
          <a:xfrm>
            <a:off x="0" y="10193062"/>
            <a:ext cx="2971800" cy="5384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10193062"/>
            <a:ext cx="2971800" cy="538438"/>
          </a:xfrm>
          <a:prstGeom prst="rect">
            <a:avLst/>
          </a:prstGeom>
        </p:spPr>
        <p:txBody>
          <a:bodyPr vert="horz" lIns="91440" tIns="45720" rIns="91440" bIns="45720" rtlCol="0" anchor="b"/>
          <a:lstStyle>
            <a:lvl1pPr algn="r">
              <a:defRPr sz="1200"/>
            </a:lvl1pPr>
          </a:lstStyle>
          <a:p>
            <a:fld id="{50305E07-67EA-4042-A3F6-853A8AD8D209}"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9759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4" name="Google Shape;4;n"/>
          <p:cNvSpPr txBox="1">
            <a:spLocks noGrp="1"/>
          </p:cNvSpPr>
          <p:nvPr>
            <p:ph type="dt" idx="10"/>
          </p:nvPr>
        </p:nvSpPr>
        <p:spPr>
          <a:xfrm>
            <a:off x="3885101" y="0"/>
            <a:ext cx="2971800" cy="497594"/>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Google Shape;5;n"/>
          <p:cNvSpPr>
            <a:spLocks noGrp="1" noRot="1" noChangeAspect="1"/>
          </p:cNvSpPr>
          <p:nvPr>
            <p:ph type="sldImg" idx="3"/>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n"/>
          <p:cNvSpPr txBox="1">
            <a:spLocks noGrp="1"/>
          </p:cNvSpPr>
          <p:nvPr>
            <p:ph type="ftr" idx="11"/>
          </p:nvPr>
        </p:nvSpPr>
        <p:spPr>
          <a:xfrm>
            <a:off x="0" y="9408408"/>
            <a:ext cx="2971800" cy="49759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8" name="Google Shape;8;n"/>
          <p:cNvSpPr txBox="1">
            <a:spLocks noGrp="1"/>
          </p:cNvSpPr>
          <p:nvPr>
            <p:ph type="sldNum" idx="12"/>
          </p:nvPr>
        </p:nvSpPr>
        <p:spPr>
          <a:xfrm>
            <a:off x="3885101" y="9408408"/>
            <a:ext cx="2971800" cy="49759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pPr marL="0" marR="0" lvl="0" indent="0" algn="r" rtl="0">
                <a:lnSpc>
                  <a:spcPct val="100000"/>
                </a:lnSpc>
                <a:spcBef>
                  <a:spcPts val="0"/>
                </a:spcBef>
                <a:spcAft>
                  <a:spcPts val="0"/>
                </a:spcAft>
                <a:buClr>
                  <a:srgbClr val="000000"/>
                </a:buClr>
                <a:buSzPts val="1200"/>
                <a:buFont typeface="Arial" panose="020B0604020202020204"/>
                <a:buNone/>
              </a:pPr>
              <a:t>‹#›</a:t>
            </a:fld>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8" name="Google Shape;48;p1: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0807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4860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8415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563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940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07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94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0592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940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940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940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9289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6135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9803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3940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851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767263"/>
            <a:ext cx="5486400" cy="39004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2:notes"/>
          <p:cNvSpPr>
            <a:spLocks noGrp="1" noRot="1" noChangeAspect="1"/>
          </p:cNvSpPr>
          <p:nvPr>
            <p:ph type="sldImg" idx="2"/>
          </p:nvPr>
        </p:nvSpPr>
        <p:spPr>
          <a:xfrm>
            <a:off x="1014413" y="1238250"/>
            <a:ext cx="4829175" cy="3343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87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2984373" y="570357"/>
            <a:ext cx="3963670" cy="57404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600" b="1" i="0">
                <a:solidFill>
                  <a:srgbClr val="FF0000"/>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body" idx="1"/>
          </p:nvPr>
        </p:nvSpPr>
        <p:spPr>
          <a:xfrm>
            <a:off x="1053083" y="1687029"/>
            <a:ext cx="8124825" cy="354520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958588" y="6302674"/>
            <a:ext cx="389254" cy="1397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00" b="0" i="0">
                <a:solidFill>
                  <a:srgbClr val="000099"/>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2"/>
          <p:cNvSpPr txBox="1">
            <a:spLocks noGrp="1"/>
          </p:cNvSpPr>
          <p:nvPr>
            <p:ph type="dt" idx="10"/>
          </p:nvPr>
        </p:nvSpPr>
        <p:spPr>
          <a:xfrm>
            <a:off x="3894582" y="6304198"/>
            <a:ext cx="811529" cy="1397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00" b="0" i="0">
                <a:solidFill>
                  <a:srgbClr val="000099"/>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2"/>
          <p:cNvSpPr txBox="1">
            <a:spLocks noGrp="1"/>
          </p:cNvSpPr>
          <p:nvPr>
            <p:ph type="sldNum" idx="12"/>
          </p:nvPr>
        </p:nvSpPr>
        <p:spPr>
          <a:xfrm>
            <a:off x="7132320" y="6377940"/>
            <a:ext cx="227838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306324" y="363219"/>
            <a:ext cx="9296400" cy="5905500"/>
          </a:xfrm>
          <a:custGeom>
            <a:avLst/>
            <a:gdLst/>
            <a:ahLst/>
            <a:cxnLst/>
            <a:rect l="l" t="t" r="r" b="b"/>
            <a:pathLst>
              <a:path w="9296400" h="5905500" extrusionOk="0">
                <a:moveTo>
                  <a:pt x="9271000" y="25400"/>
                </a:moveTo>
                <a:lnTo>
                  <a:pt x="25400" y="25400"/>
                </a:lnTo>
                <a:lnTo>
                  <a:pt x="25400" y="38100"/>
                </a:lnTo>
                <a:lnTo>
                  <a:pt x="25400" y="5867400"/>
                </a:lnTo>
                <a:lnTo>
                  <a:pt x="25400" y="5880100"/>
                </a:lnTo>
                <a:lnTo>
                  <a:pt x="9271000" y="5880100"/>
                </a:lnTo>
                <a:lnTo>
                  <a:pt x="9271000" y="5867400"/>
                </a:lnTo>
                <a:lnTo>
                  <a:pt x="38100" y="5867400"/>
                </a:lnTo>
                <a:lnTo>
                  <a:pt x="38100" y="38100"/>
                </a:lnTo>
                <a:lnTo>
                  <a:pt x="9258300" y="38100"/>
                </a:lnTo>
                <a:lnTo>
                  <a:pt x="9258300" y="5866892"/>
                </a:lnTo>
                <a:lnTo>
                  <a:pt x="9271000" y="5866892"/>
                </a:lnTo>
                <a:lnTo>
                  <a:pt x="9271000" y="38100"/>
                </a:lnTo>
                <a:lnTo>
                  <a:pt x="9271000" y="37592"/>
                </a:lnTo>
                <a:lnTo>
                  <a:pt x="9271000" y="25400"/>
                </a:lnTo>
                <a:close/>
              </a:path>
              <a:path w="9296400" h="5905500" extrusionOk="0">
                <a:moveTo>
                  <a:pt x="9296400" y="0"/>
                </a:moveTo>
                <a:lnTo>
                  <a:pt x="0" y="0"/>
                </a:lnTo>
                <a:lnTo>
                  <a:pt x="0" y="12700"/>
                </a:lnTo>
                <a:lnTo>
                  <a:pt x="0" y="5892800"/>
                </a:lnTo>
                <a:lnTo>
                  <a:pt x="0" y="5905500"/>
                </a:lnTo>
                <a:lnTo>
                  <a:pt x="9296400" y="5905500"/>
                </a:lnTo>
                <a:lnTo>
                  <a:pt x="9296400" y="5892800"/>
                </a:lnTo>
                <a:lnTo>
                  <a:pt x="12700" y="5892800"/>
                </a:lnTo>
                <a:lnTo>
                  <a:pt x="12700" y="12700"/>
                </a:lnTo>
                <a:lnTo>
                  <a:pt x="9283700" y="12700"/>
                </a:lnTo>
                <a:lnTo>
                  <a:pt x="9283700" y="5892292"/>
                </a:lnTo>
                <a:lnTo>
                  <a:pt x="9296400" y="5892292"/>
                </a:lnTo>
                <a:lnTo>
                  <a:pt x="9296400" y="12700"/>
                </a:lnTo>
                <a:lnTo>
                  <a:pt x="9296400" y="12192"/>
                </a:lnTo>
                <a:lnTo>
                  <a:pt x="9296400" y="0"/>
                </a:lnTo>
                <a:close/>
              </a:path>
            </a:pathLst>
          </a:custGeom>
          <a:solidFill>
            <a:srgbClr val="0000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1" name="Google Shape;11;p1"/>
          <p:cNvSpPr/>
          <p:nvPr/>
        </p:nvSpPr>
        <p:spPr>
          <a:xfrm>
            <a:off x="283463" y="42684"/>
            <a:ext cx="1751838" cy="401561"/>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2" name="Google Shape;12;p1"/>
          <p:cNvSpPr txBox="1">
            <a:spLocks noGrp="1"/>
          </p:cNvSpPr>
          <p:nvPr>
            <p:ph type="title"/>
          </p:nvPr>
        </p:nvSpPr>
        <p:spPr>
          <a:xfrm>
            <a:off x="2984373" y="570357"/>
            <a:ext cx="3963670" cy="57404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panose="020B0604020202020204"/>
              <a:buNone/>
              <a:defRPr sz="3600" b="1" i="0" u="none" strike="noStrike" cap="none">
                <a:solidFill>
                  <a:srgbClr val="FF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Google Shape;13;p1"/>
          <p:cNvSpPr txBox="1">
            <a:spLocks noGrp="1"/>
          </p:cNvSpPr>
          <p:nvPr>
            <p:ph type="body" idx="1"/>
          </p:nvPr>
        </p:nvSpPr>
        <p:spPr>
          <a:xfrm>
            <a:off x="1053083" y="1687029"/>
            <a:ext cx="8124825" cy="3545204"/>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 name="Google Shape;14;p1"/>
          <p:cNvSpPr txBox="1">
            <a:spLocks noGrp="1"/>
          </p:cNvSpPr>
          <p:nvPr>
            <p:ph type="ftr" idx="11"/>
          </p:nvPr>
        </p:nvSpPr>
        <p:spPr>
          <a:xfrm>
            <a:off x="4958588" y="6302674"/>
            <a:ext cx="389254" cy="1397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panose="020B0604020202020204"/>
              <a:buNone/>
              <a:defRPr sz="800" b="0" i="0" u="none" strike="noStrike" cap="none">
                <a:solidFill>
                  <a:srgbClr val="000099"/>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5" name="Google Shape;15;p1"/>
          <p:cNvSpPr txBox="1">
            <a:spLocks noGrp="1"/>
          </p:cNvSpPr>
          <p:nvPr>
            <p:ph type="dt" idx="10"/>
          </p:nvPr>
        </p:nvSpPr>
        <p:spPr>
          <a:xfrm>
            <a:off x="3894582" y="6304198"/>
            <a:ext cx="811529" cy="1397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panose="020B0604020202020204"/>
              <a:buNone/>
              <a:defRPr sz="800" b="0" i="0" u="none" strike="noStrike" cap="none">
                <a:solidFill>
                  <a:srgbClr val="000099"/>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16" name="Google Shape;16;p1"/>
          <p:cNvSpPr txBox="1">
            <a:spLocks noGrp="1"/>
          </p:cNvSpPr>
          <p:nvPr>
            <p:ph type="sldNum" idx="12"/>
          </p:nvPr>
        </p:nvSpPr>
        <p:spPr>
          <a:xfrm>
            <a:off x="7132320" y="6377940"/>
            <a:ext cx="227838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7"/>
          <p:cNvSpPr txBox="1"/>
          <p:nvPr/>
        </p:nvSpPr>
        <p:spPr>
          <a:xfrm>
            <a:off x="396849" y="114172"/>
            <a:ext cx="1510800" cy="21540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400" b="1" i="0" u="none" strike="noStrike" cap="none" dirty="0">
                <a:solidFill>
                  <a:srgbClr val="000099"/>
                </a:solidFill>
                <a:latin typeface="Arial" panose="020B0604020202020204"/>
                <a:ea typeface="Arial" panose="020B0604020202020204"/>
                <a:cs typeface="Arial" panose="020B0604020202020204"/>
                <a:sym typeface="Arial" panose="020B0604020202020204"/>
              </a:rPr>
              <a:t> </a:t>
            </a:r>
            <a:endParaRPr sz="1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1" name="Google Shape;51;p7"/>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2" name="Google Shape;52;p7"/>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3" name="Google Shape;53;p7"/>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4" name="Google Shape;54;p7"/>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5" name="Google Shape;55;p7"/>
          <p:cNvSpPr/>
          <p:nvPr/>
        </p:nvSpPr>
        <p:spPr>
          <a:xfrm>
            <a:off x="8901683" y="42684"/>
            <a:ext cx="735329" cy="401561"/>
          </a:xfrm>
          <a:prstGeom prst="rect">
            <a:avLst/>
          </a:prstGeom>
          <a:blipFill rotWithShape="1">
            <a:blip r:embed="rId4"/>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6" name="Google Shape;56;p7"/>
          <p:cNvSpPr txBox="1"/>
          <p:nvPr/>
        </p:nvSpPr>
        <p:spPr>
          <a:xfrm>
            <a:off x="8162740" y="114175"/>
            <a:ext cx="1676700"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57" name="Google Shape;57;p7"/>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8" name="Google Shape;58;p7"/>
          <p:cNvSpPr/>
          <p:nvPr/>
        </p:nvSpPr>
        <p:spPr>
          <a:xfrm>
            <a:off x="4675632" y="6544056"/>
            <a:ext cx="864235" cy="161925"/>
          </a:xfrm>
          <a:custGeom>
            <a:avLst/>
            <a:gdLst/>
            <a:ahLst/>
            <a:cxnLst/>
            <a:rect l="l" t="t" r="r" b="b"/>
            <a:pathLst>
              <a:path w="864235" h="161925" extrusionOk="0">
                <a:moveTo>
                  <a:pt x="864108" y="0"/>
                </a:moveTo>
                <a:lnTo>
                  <a:pt x="0" y="0"/>
                </a:lnTo>
                <a:lnTo>
                  <a:pt x="0" y="161544"/>
                </a:lnTo>
                <a:lnTo>
                  <a:pt x="864108" y="161544"/>
                </a:lnTo>
                <a:lnTo>
                  <a:pt x="86410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9" name="Google Shape;59;p7"/>
          <p:cNvSpPr/>
          <p:nvPr/>
        </p:nvSpPr>
        <p:spPr>
          <a:xfrm>
            <a:off x="3985259" y="6544056"/>
            <a:ext cx="614680" cy="161925"/>
          </a:xfrm>
          <a:custGeom>
            <a:avLst/>
            <a:gdLst/>
            <a:ahLst/>
            <a:cxnLst/>
            <a:rect l="l" t="t" r="r" b="b"/>
            <a:pathLst>
              <a:path w="614679" h="161925" extrusionOk="0">
                <a:moveTo>
                  <a:pt x="614172" y="0"/>
                </a:moveTo>
                <a:lnTo>
                  <a:pt x="0" y="0"/>
                </a:lnTo>
                <a:lnTo>
                  <a:pt x="0" y="161544"/>
                </a:lnTo>
                <a:lnTo>
                  <a:pt x="614172" y="161544"/>
                </a:lnTo>
                <a:lnTo>
                  <a:pt x="61417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60" name="Google Shape;60;p7"/>
          <p:cNvGraphicFramePr/>
          <p:nvPr>
            <p:extLst>
              <p:ext uri="{D42A27DB-BD31-4B8C-83A1-F6EECF244321}">
                <p14:modId xmlns:p14="http://schemas.microsoft.com/office/powerpoint/2010/main" val="999134869"/>
              </p:ext>
            </p:extLst>
          </p:nvPr>
        </p:nvGraphicFramePr>
        <p:xfrm>
          <a:off x="3992880" y="6475221"/>
          <a:ext cx="2160895" cy="283475"/>
        </p:xfrm>
        <a:graphic>
          <a:graphicData uri="http://schemas.openxmlformats.org/drawingml/2006/table">
            <a:tbl>
              <a:tblPr firstRow="1" bandRow="1">
                <a:noFill/>
                <a:tableStyleId>{92226B73-FB88-471A-BDBD-48551A0CDF39}</a:tableStyleId>
              </a:tblPr>
              <a:tblGrid>
                <a:gridCol w="674307">
                  <a:extLst>
                    <a:ext uri="{9D8B030D-6E8A-4147-A177-3AD203B41FA5}">
                      <a16:colId xmlns:a16="http://schemas.microsoft.com/office/drawing/2014/main" val="20000"/>
                    </a:ext>
                  </a:extLst>
                </a:gridCol>
                <a:gridCol w="973999">
                  <a:extLst>
                    <a:ext uri="{9D8B030D-6E8A-4147-A177-3AD203B41FA5}">
                      <a16:colId xmlns:a16="http://schemas.microsoft.com/office/drawing/2014/main" val="20001"/>
                    </a:ext>
                  </a:extLst>
                </a:gridCol>
                <a:gridCol w="512589">
                  <a:extLst>
                    <a:ext uri="{9D8B030D-6E8A-4147-A177-3AD203B41FA5}">
                      <a16:colId xmlns:a16="http://schemas.microsoft.com/office/drawing/2014/main" val="20002"/>
                    </a:ext>
                  </a:extLst>
                </a:gridCol>
              </a:tblGrid>
              <a:tr h="283475">
                <a:tc>
                  <a:txBody>
                    <a:bodyPr/>
                    <a:lstStyle/>
                    <a:p>
                      <a:pPr marL="90170" marR="0" lvl="0" indent="0" algn="l" rtl="0">
                        <a:lnSpc>
                          <a:spcPct val="9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latin typeface="Arial" panose="020B0604020202020204"/>
                        <a:ea typeface="Arial" panose="020B0604020202020204"/>
                        <a:cs typeface="Arial" panose="020B0604020202020204"/>
                        <a:sym typeface="Arial" panose="020B0604020202020204"/>
                      </a:endParaRPr>
                    </a:p>
                  </a:txBody>
                  <a:tcPr marL="0" marR="0" marT="86350"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  1</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1" name="Google Shape;61;p7"/>
          <p:cNvSpPr/>
          <p:nvPr/>
        </p:nvSpPr>
        <p:spPr>
          <a:xfrm>
            <a:off x="275950" y="-12"/>
            <a:ext cx="1752600" cy="338455"/>
          </a:xfrm>
          <a:custGeom>
            <a:avLst/>
            <a:gdLst/>
            <a:ahLst/>
            <a:cxnLst/>
            <a:rect l="l" t="t" r="r" b="b"/>
            <a:pathLst>
              <a:path w="1752600" h="338455" extrusionOk="0">
                <a:moveTo>
                  <a:pt x="1752600" y="0"/>
                </a:moveTo>
                <a:lnTo>
                  <a:pt x="0" y="0"/>
                </a:lnTo>
                <a:lnTo>
                  <a:pt x="0" y="338327"/>
                </a:lnTo>
                <a:lnTo>
                  <a:pt x="1752600" y="338327"/>
                </a:lnTo>
                <a:lnTo>
                  <a:pt x="17526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62" name="Google Shape;62;p7"/>
          <p:cNvSpPr txBox="1">
            <a:spLocks noGrp="1"/>
          </p:cNvSpPr>
          <p:nvPr>
            <p:ph type="dt" idx="10"/>
          </p:nvPr>
        </p:nvSpPr>
        <p:spPr>
          <a:xfrm>
            <a:off x="3955542" y="629657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63" name="Google Shape;63;p7"/>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64" name="Google Shape;64;p7"/>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65" name="Google Shape;65;p7"/>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67" name="Google Shape;67;p7"/>
          <p:cNvSpPr txBox="1"/>
          <p:nvPr/>
        </p:nvSpPr>
        <p:spPr>
          <a:xfrm>
            <a:off x="2686556" y="3301426"/>
            <a:ext cx="5316467" cy="1446509"/>
          </a:xfrm>
          <a:prstGeom prst="rect">
            <a:avLst/>
          </a:prstGeom>
          <a:noFill/>
          <a:ln w="19050" cap="rnd" cmpd="sng">
            <a:solidFill>
              <a:srgbClr val="3366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33"/>
              </a:buClr>
              <a:buSzPts val="2000"/>
              <a:buFont typeface="Times New Roman" panose="02020603050405020304"/>
              <a:buNone/>
            </a:pPr>
            <a:r>
              <a:rPr lang="en-US" sz="2000" b="1" i="0" u="none" strike="noStrike" cap="none" dirty="0">
                <a:solidFill>
                  <a:srgbClr val="FF0033"/>
                </a:solidFill>
                <a:latin typeface="+mn-lt"/>
                <a:ea typeface="Times New Roman" panose="02020603050405020304"/>
                <a:cs typeface="Times New Roman" panose="02020603050405020304"/>
                <a:sym typeface="Times New Roman" panose="02020603050405020304"/>
              </a:rPr>
              <a:t>STUDENT </a:t>
            </a:r>
            <a:r>
              <a:rPr lang="en-IN" altLang="en-US" sz="2000" b="1" i="0" u="none" strike="noStrike" cap="none" dirty="0">
                <a:solidFill>
                  <a:srgbClr val="FF0033"/>
                </a:solidFill>
                <a:latin typeface="+mn-lt"/>
                <a:ea typeface="Times New Roman" panose="02020603050405020304"/>
                <a:cs typeface="Times New Roman" panose="02020603050405020304"/>
                <a:sym typeface="Times New Roman" panose="02020603050405020304"/>
              </a:rPr>
              <a:t>BATCH - 10</a:t>
            </a:r>
            <a:endParaRPr sz="1400" b="0" i="0" u="none" strike="noStrike" cap="none" dirty="0">
              <a:solidFill>
                <a:srgbClr val="000000"/>
              </a:solidFill>
              <a:latin typeface="+mn-lt"/>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333399"/>
              </a:buClr>
              <a:buSzPts val="2000"/>
              <a:buFont typeface="Arial" panose="020B0604020202020204"/>
              <a:buNone/>
            </a:pPr>
            <a:endParaRPr sz="2000" b="1" i="0" u="none" strike="noStrike" cap="none" dirty="0">
              <a:solidFill>
                <a:srgbClr val="000000"/>
              </a:solidFill>
              <a:latin typeface="+mn-lt"/>
              <a:ea typeface="Times New Roman" panose="02020603050405020304"/>
              <a:cs typeface="Times New Roman" panose="02020603050405020304"/>
              <a:sym typeface="Times New Roman" panose="02020603050405020304"/>
            </a:endParaRPr>
          </a:p>
          <a:p>
            <a:pPr marL="723900" marR="0" lvl="0" rtl="0">
              <a:lnSpc>
                <a:spcPct val="100000"/>
              </a:lnSpc>
              <a:spcBef>
                <a:spcPts val="0"/>
              </a:spcBef>
              <a:spcAft>
                <a:spcPts val="0"/>
              </a:spcAft>
              <a:buClr>
                <a:srgbClr val="000000"/>
              </a:buClr>
              <a:buSzPts val="1600"/>
              <a:buFont typeface="Times New Roman" panose="02020603050405020304"/>
              <a:buNone/>
              <a:tabLst>
                <a:tab pos="2865438" algn="l"/>
              </a:tabLst>
            </a:pPr>
            <a:r>
              <a:rPr lang="en-IN" altLang="en-US" sz="1600" b="1" i="0" u="none" strike="noStrike" cap="none" dirty="0">
                <a:solidFill>
                  <a:srgbClr val="000000"/>
                </a:solidFill>
                <a:latin typeface="+mn-lt"/>
                <a:ea typeface="Arial" panose="020B0604020202020204"/>
                <a:cs typeface="Arial" panose="020B0604020202020204"/>
                <a:sym typeface="Arial" panose="020B0604020202020204"/>
              </a:rPr>
              <a:t> Moulishankar C 	18M629</a:t>
            </a:r>
          </a:p>
          <a:p>
            <a:pPr marL="804863" marR="0" lvl="0" rtl="0">
              <a:lnSpc>
                <a:spcPct val="100000"/>
              </a:lnSpc>
              <a:spcBef>
                <a:spcPts val="0"/>
              </a:spcBef>
              <a:spcAft>
                <a:spcPts val="0"/>
              </a:spcAft>
              <a:buClr>
                <a:srgbClr val="000000"/>
              </a:buClr>
              <a:buSzPts val="1600"/>
              <a:buFont typeface="Times New Roman" panose="02020603050405020304"/>
              <a:buNone/>
              <a:tabLst>
                <a:tab pos="2865438" algn="l"/>
              </a:tabLst>
            </a:pPr>
            <a:r>
              <a:rPr lang="en-IN" altLang="en-US" sz="1600" b="1" i="0" u="none" strike="noStrike" cap="none" dirty="0">
                <a:solidFill>
                  <a:srgbClr val="000000"/>
                </a:solidFill>
                <a:latin typeface="+mn-lt"/>
                <a:ea typeface="Arial" panose="020B0604020202020204"/>
                <a:cs typeface="Arial" panose="020B0604020202020204"/>
                <a:sym typeface="Arial" panose="020B0604020202020204"/>
              </a:rPr>
              <a:t>Gopinath </a:t>
            </a:r>
            <a:r>
              <a:rPr lang="en-IN" altLang="en-US" sz="1600" b="1" dirty="0">
                <a:latin typeface="+mn-lt"/>
              </a:rPr>
              <a:t>E 	19M905</a:t>
            </a:r>
          </a:p>
          <a:p>
            <a:pPr marL="804863" marR="0" lvl="0" rtl="0">
              <a:lnSpc>
                <a:spcPct val="100000"/>
              </a:lnSpc>
              <a:spcBef>
                <a:spcPts val="0"/>
              </a:spcBef>
              <a:spcAft>
                <a:spcPts val="0"/>
              </a:spcAft>
              <a:buClr>
                <a:srgbClr val="000000"/>
              </a:buClr>
              <a:buSzPts val="1600"/>
              <a:buFont typeface="Times New Roman" panose="02020603050405020304"/>
              <a:buNone/>
              <a:tabLst>
                <a:tab pos="2865438" algn="l"/>
              </a:tabLst>
            </a:pPr>
            <a:r>
              <a:rPr lang="en-IN" altLang="en-US" sz="1600" b="1" i="0" u="none" strike="noStrike" cap="none" dirty="0">
                <a:solidFill>
                  <a:srgbClr val="000000"/>
                </a:solidFill>
                <a:latin typeface="+mn-lt"/>
                <a:ea typeface="Arial" panose="020B0604020202020204"/>
                <a:cs typeface="Arial" panose="020B0604020202020204"/>
                <a:sym typeface="Arial" panose="020B0604020202020204"/>
              </a:rPr>
              <a:t>Gowdham </a:t>
            </a:r>
            <a:r>
              <a:rPr lang="en-IN" altLang="en-US" sz="1600" b="1" dirty="0">
                <a:latin typeface="+mn-lt"/>
              </a:rPr>
              <a:t>MO 	19M908</a:t>
            </a:r>
            <a:endParaRPr lang="en-US" sz="1600" dirty="0">
              <a:latin typeface="+mn-lt"/>
            </a:endParaRPr>
          </a:p>
        </p:txBody>
      </p:sp>
      <p:pic>
        <p:nvPicPr>
          <p:cNvPr id="68" name="Google Shape;68;p7" descr="images.jpg"/>
          <p:cNvPicPr preferRelativeResize="0"/>
          <p:nvPr/>
        </p:nvPicPr>
        <p:blipFill rotWithShape="1">
          <a:blip r:embed="rId5"/>
          <a:srcRect/>
          <a:stretch>
            <a:fillRect/>
          </a:stretch>
        </p:blipFill>
        <p:spPr>
          <a:xfrm>
            <a:off x="4396867" y="1725405"/>
            <a:ext cx="1143000" cy="1460500"/>
          </a:xfrm>
          <a:prstGeom prst="rect">
            <a:avLst/>
          </a:prstGeom>
          <a:noFill/>
          <a:ln>
            <a:noFill/>
          </a:ln>
        </p:spPr>
      </p:pic>
      <p:sp>
        <p:nvSpPr>
          <p:cNvPr id="69" name="Google Shape;69;p7"/>
          <p:cNvSpPr txBox="1"/>
          <p:nvPr/>
        </p:nvSpPr>
        <p:spPr>
          <a:xfrm>
            <a:off x="396240" y="4715684"/>
            <a:ext cx="4533466"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00"/>
              </a:buClr>
              <a:buSzPts val="2000"/>
              <a:buFont typeface="Times New Roman" panose="02020603050405020304"/>
              <a:buNone/>
            </a:pPr>
            <a:r>
              <a:rPr lang="en-US" sz="1800" b="1" i="0" u="none" strike="noStrike" cap="none" dirty="0">
                <a:solidFill>
                  <a:srgbClr val="FF0000"/>
                </a:solidFill>
                <a:latin typeface="Arial" panose="020B0604020202020204"/>
                <a:ea typeface="Arial" panose="020B0604020202020204"/>
                <a:cs typeface="Arial" panose="020B0604020202020204"/>
                <a:sym typeface="Arial" panose="020B0604020202020204"/>
              </a:rPr>
              <a:t>Guided by:</a:t>
            </a:r>
          </a:p>
          <a:p>
            <a:pPr marL="0" marR="0" lvl="0" indent="0" algn="just" rtl="0">
              <a:lnSpc>
                <a:spcPct val="100000"/>
              </a:lnSpc>
              <a:spcBef>
                <a:spcPts val="0"/>
              </a:spcBef>
              <a:spcAft>
                <a:spcPts val="0"/>
              </a:spcAft>
              <a:buClr>
                <a:srgbClr val="336600"/>
              </a:buClr>
              <a:buSzPts val="2000"/>
              <a:buFont typeface="Times New Roman" panose="02020603050405020304"/>
              <a:buNone/>
            </a:pPr>
            <a:r>
              <a:rPr lang="en-US" sz="1800" b="1" dirty="0">
                <a:solidFill>
                  <a:srgbClr val="000099"/>
                </a:solidFill>
              </a:rPr>
              <a:t>Dr. T. </a:t>
            </a:r>
            <a:r>
              <a:rPr lang="en-US" sz="1800" b="1" dirty="0" err="1">
                <a:solidFill>
                  <a:srgbClr val="000099"/>
                </a:solidFill>
              </a:rPr>
              <a:t>Magesh</a:t>
            </a:r>
            <a:endParaRPr lang="en-US" sz="1800" b="1" dirty="0">
              <a:solidFill>
                <a:srgbClr val="000099"/>
              </a:solidFill>
            </a:endParaRPr>
          </a:p>
          <a:p>
            <a:pPr lvl="0" algn="just">
              <a:buClr>
                <a:srgbClr val="336600"/>
              </a:buClr>
              <a:buSzPts val="2000"/>
            </a:pPr>
            <a:r>
              <a:rPr lang="en-US" sz="1800" b="1" i="0" u="none" strike="noStrike" cap="none" dirty="0">
                <a:solidFill>
                  <a:srgbClr val="000099"/>
                </a:solidFill>
                <a:latin typeface="Arial" panose="020B0604020202020204"/>
                <a:ea typeface="Arial" panose="020B0604020202020204"/>
                <a:cs typeface="Arial" panose="020B0604020202020204"/>
                <a:sym typeface="Arial" panose="020B0604020202020204"/>
              </a:rPr>
              <a:t>Assistant Professor </a:t>
            </a:r>
            <a:r>
              <a:rPr lang="en-US" sz="1800" b="1" dirty="0">
                <a:solidFill>
                  <a:srgbClr val="000099"/>
                </a:solidFill>
              </a:rPr>
              <a:t>(Sl. Gr.)</a:t>
            </a:r>
          </a:p>
          <a:p>
            <a:pPr lvl="0" algn="just">
              <a:buClr>
                <a:srgbClr val="336600"/>
              </a:buClr>
              <a:buSzPts val="2000"/>
            </a:pPr>
            <a:r>
              <a:rPr lang="en-US" sz="18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a:t>
            </a:r>
            <a:r>
              <a:rPr lang="en-US" sz="1800" b="1" dirty="0">
                <a:solidFill>
                  <a:srgbClr val="000099"/>
                </a:solidFill>
              </a:rPr>
              <a:t>ment of Mechanical Engineering</a:t>
            </a:r>
          </a:p>
          <a:p>
            <a:pPr lvl="0" algn="just">
              <a:buClr>
                <a:srgbClr val="336600"/>
              </a:buClr>
              <a:buSzPts val="2000"/>
            </a:pPr>
            <a:r>
              <a:rPr lang="en-US" sz="1800" b="1" i="0" u="none" strike="noStrike" cap="none" dirty="0">
                <a:solidFill>
                  <a:srgbClr val="000099"/>
                </a:solidFill>
                <a:latin typeface="Arial" panose="020B0604020202020204"/>
                <a:ea typeface="Arial" panose="020B0604020202020204"/>
                <a:cs typeface="Arial" panose="020B0604020202020204"/>
                <a:sym typeface="Arial" panose="020B0604020202020204"/>
              </a:rPr>
              <a:t>PSG College </a:t>
            </a:r>
            <a:r>
              <a:rPr lang="en-US" sz="1800" b="1" dirty="0">
                <a:solidFill>
                  <a:srgbClr val="000099"/>
                </a:solidFill>
              </a:rPr>
              <a:t>of Technology</a:t>
            </a:r>
            <a:endParaRPr sz="1800" b="0" i="0" u="none" strike="noStrike" cap="none" dirty="0">
              <a:solidFill>
                <a:srgbClr val="000099"/>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336600"/>
              </a:buClr>
              <a:buSzPts val="2000"/>
              <a:buFont typeface="Times New Roman" panose="02020603050405020304"/>
              <a:buNone/>
            </a:pPr>
            <a:r>
              <a:rPr lang="en-US" sz="1800" b="1" i="0" u="none" strike="noStrike" cap="none" dirty="0">
                <a:solidFill>
                  <a:srgbClr val="000099"/>
                </a:solidFill>
                <a:latin typeface="Arial" panose="020B0604020202020204"/>
                <a:ea typeface="Arial" panose="020B0604020202020204"/>
                <a:cs typeface="Arial" panose="020B0604020202020204"/>
                <a:sym typeface="Arial" panose="020B0604020202020204"/>
              </a:rPr>
              <a:t>   </a:t>
            </a:r>
            <a:r>
              <a:rPr lang="en-US" sz="1800" b="1" i="0" u="none" strike="noStrike" cap="none" dirty="0">
                <a:solidFill>
                  <a:srgbClr val="0000FF"/>
                </a:solidFill>
                <a:latin typeface="Arial" panose="020B0604020202020204"/>
                <a:ea typeface="Arial" panose="020B0604020202020204"/>
                <a:cs typeface="Arial" panose="020B0604020202020204"/>
                <a:sym typeface="Arial" panose="020B0604020202020204"/>
              </a:rPr>
              <a:t>  </a:t>
            </a:r>
            <a:endParaRPr sz="1800" b="0" i="0" u="none" strike="noStrike" cap="none" dirty="0">
              <a:solidFill>
                <a:srgbClr val="0000FF"/>
              </a:solidFill>
              <a:latin typeface="Arial" panose="020B0604020202020204"/>
              <a:ea typeface="Arial" panose="020B0604020202020204"/>
              <a:cs typeface="Arial" panose="020B0604020202020204"/>
              <a:sym typeface="Arial" panose="020B0604020202020204"/>
            </a:endParaRPr>
          </a:p>
        </p:txBody>
      </p:sp>
      <p:sp>
        <p:nvSpPr>
          <p:cNvPr id="7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rgbClr val="333399"/>
                </a:solidFill>
              </a:rPr>
              <a:t>14/03</a:t>
            </a:r>
            <a:r>
              <a:rPr lang="en-US" sz="1200" b="1" i="0" u="none" strike="noStrike" cap="none" dirty="0">
                <a:solidFill>
                  <a:srgbClr val="333399"/>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275950" y="488273"/>
            <a:ext cx="9245240" cy="1200329"/>
          </a:xfrm>
          <a:prstGeom prst="rect">
            <a:avLst/>
          </a:prstGeom>
          <a:noFill/>
        </p:spPr>
        <p:txBody>
          <a:bodyPr wrap="square" rtlCol="0">
            <a:spAutoFit/>
          </a:bodyPr>
          <a:lstStyle/>
          <a:p>
            <a:pPr algn="ctr"/>
            <a:r>
              <a:rPr lang="en-IN" sz="2400" b="1" dirty="0">
                <a:latin typeface="Arial" panose="020B0604020202020204" pitchFamily="34" charset="0"/>
                <a:cs typeface="Arial" panose="020B0604020202020204" pitchFamily="34" charset="0"/>
              </a:rPr>
              <a:t>INVESTIGATION ON MICROSTRUCTURE AND MECHANICAL PROPERTIES OF DISSIMILAR LASER AND MIG WELDED AA6061 TO A588K HSLA STEEL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2111862427"/>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10</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24" name="Text Placeholder 2"/>
          <p:cNvSpPr txBox="1">
            <a:spLocks/>
          </p:cNvSpPr>
          <p:nvPr/>
        </p:nvSpPr>
        <p:spPr>
          <a:xfrm>
            <a:off x="575373" y="1283767"/>
            <a:ext cx="8755255" cy="4708981"/>
          </a:xfrm>
          <a:prstGeom prst="rect">
            <a:avLst/>
          </a:prstGeom>
          <a:noFill/>
          <a:ln>
            <a:noFill/>
          </a:ln>
        </p:spPr>
        <p:txBody>
          <a:bodyPr spcFirstLastPara="1" wrap="square" lIns="0" tIns="0" rIns="0" bIns="0" anchor="t" anchorCtr="0">
            <a:spAutoFit/>
          </a:bodyPr>
          <a:lstStyle/>
          <a:p>
            <a:pPr marL="457200" marR="0" lvl="0" indent="-228600" algn="just"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kumimoji="0" lang="en-US" sz="1800" b="1"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endParaRPr>
          </a:p>
          <a:p>
            <a:pPr marL="269875" lvl="0" algn="just">
              <a:buSzPts val="1400"/>
              <a:defRPr/>
            </a:pPr>
            <a:r>
              <a:rPr lang="en-US" sz="1800" b="1" dirty="0"/>
              <a:t>DISSIMILAR WELDING OF CARBON STEEL TO 5754 ALUMINUM ALLOY BY ND:YAG PULSED LASER</a:t>
            </a:r>
          </a:p>
          <a:p>
            <a:pPr marL="457200" lvl="0" indent="-228600" algn="just">
              <a:buSzPts val="1400"/>
              <a:defRPr/>
            </a:pPr>
            <a:endParaRPr kumimoji="0" lang="en-US" sz="1800" b="1"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endParaRPr>
          </a:p>
          <a:p>
            <a:pPr marL="457200" lvl="0" indent="-228600" algn="just">
              <a:buSzPts val="1400"/>
              <a:defRPr/>
            </a:pPr>
            <a:r>
              <a:rPr kumimoji="0" lang="en-US" sz="1800" b="1"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rPr>
              <a:t>Author :</a:t>
            </a:r>
            <a:r>
              <a:rPr kumimoji="0" lang="en-US" sz="1800" b="0"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rPr>
              <a:t> </a:t>
            </a:r>
            <a:r>
              <a:rPr lang="en-IN" sz="1800" dirty="0"/>
              <a:t>M.J. Torkamany</a:t>
            </a:r>
            <a:r>
              <a:rPr kumimoji="0" lang="en-US" sz="1800" b="0"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rPr>
              <a:t> et al., 2009</a:t>
            </a:r>
          </a:p>
          <a:p>
            <a:pPr marL="457200" marR="0" lvl="0" indent="-228600" algn="just"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kumimoji="0" lang="en-US" sz="1800" b="1"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endParaRPr>
          </a:p>
          <a:p>
            <a:pPr marL="457200" lvl="0" indent="-228600" algn="just">
              <a:buSzPts val="1400"/>
              <a:buFont typeface="Arial" pitchFamily="34" charset="0"/>
              <a:buChar char="•"/>
              <a:defRPr/>
            </a:pPr>
            <a:r>
              <a:rPr kumimoji="0" lang="en-US" sz="1800" b="0"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rPr>
              <a:t>The </a:t>
            </a:r>
            <a:r>
              <a:rPr lang="en-US" sz="1800" dirty="0"/>
              <a:t>penetration depth is increased with the peak power. In laser welding, a good weld is not only a weld with sufficient penetration but also an acceptable weld surface is expected</a:t>
            </a:r>
            <a:r>
              <a:rPr kumimoji="0" lang="en-US" sz="1800" b="0"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rPr>
              <a:t>.</a:t>
            </a:r>
          </a:p>
          <a:p>
            <a:pPr marL="457200" marR="0" lvl="0" indent="-228600" algn="just"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endParaRPr kumimoji="0" lang="en-US" sz="1800" b="1"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endParaRPr>
          </a:p>
          <a:p>
            <a:pPr marL="457200" lvl="0" indent="-228600" algn="just">
              <a:buSzPts val="1400"/>
              <a:buFont typeface="Arial" pitchFamily="34" charset="0"/>
              <a:buChar char="•"/>
              <a:defRPr/>
            </a:pPr>
            <a:r>
              <a:rPr lang="en-US" sz="1800" dirty="0"/>
              <a:t>These intermetallic compounds have different expansion coefficient relative to aluminum and steel leading to crack propagation during solidification</a:t>
            </a:r>
            <a:r>
              <a:rPr kumimoji="0" lang="en-US" sz="1800" b="0"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rPr>
              <a:t>.</a:t>
            </a:r>
          </a:p>
          <a:p>
            <a:pPr marL="457200" lvl="0" indent="-228600" algn="just">
              <a:buSzPts val="1400"/>
              <a:buFont typeface="Arial" pitchFamily="34" charset="0"/>
              <a:buChar char="•"/>
              <a:defRPr/>
            </a:pPr>
            <a:endParaRPr lang="en-US" sz="1800" dirty="0">
              <a:solidFill>
                <a:schemeClr val="dk1"/>
              </a:solidFill>
            </a:endParaRPr>
          </a:p>
          <a:p>
            <a:pPr marL="457200" lvl="0" indent="-228600" algn="just">
              <a:buSzPts val="1400"/>
              <a:buFont typeface="Arial" pitchFamily="34" charset="0"/>
              <a:buChar char="•"/>
              <a:defRPr/>
            </a:pPr>
            <a:r>
              <a:rPr lang="en-US" sz="1800" dirty="0"/>
              <a:t>The high microhardness value and the brittleness of the phase showing cracks are characteristic of the FexAly intermetallics.</a:t>
            </a:r>
            <a:endParaRPr kumimoji="0" lang="en-US" sz="1800" b="1"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endParaRPr>
          </a:p>
          <a:p>
            <a:pPr marL="457200" marR="0" lvl="0" indent="-228600" algn="just"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kumimoji="0" lang="en-US" sz="1800" b="1"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endParaRPr>
          </a:p>
          <a:p>
            <a:pPr marL="457200" marR="0" lvl="0" indent="-228600" algn="just"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endParaRPr kumimoji="0" lang="en-US" sz="1800" b="1" i="0" u="none" strike="noStrike" kern="0" cap="none" spc="0" normalizeH="0" baseline="0" noProof="0" dirty="0">
              <a:ln>
                <a:noFill/>
              </a:ln>
              <a:solidFill>
                <a:schemeClr val="dk1"/>
              </a:solidFill>
              <a:effectLst/>
              <a:uLnTx/>
              <a:uFillTx/>
              <a:latin typeface="Arial" panose="020B0604020202020204"/>
              <a:ea typeface="Arial" panose="020B0604020202020204"/>
              <a:cs typeface="Arial" panose="020B0604020202020204"/>
              <a:sym typeface="Arial" panose="020B0604020202020204"/>
            </a:endParaRPr>
          </a:p>
        </p:txBody>
      </p:sp>
      <p:sp>
        <p:nvSpPr>
          <p:cNvPr id="23" name="TextBox 22">
            <a:extLst>
              <a:ext uri="{FF2B5EF4-FFF2-40B4-BE49-F238E27FC236}">
                <a16:creationId xmlns:a16="http://schemas.microsoft.com/office/drawing/2014/main" id="{BD11175D-B2F3-4A85-9C2F-956FA769F510}"/>
              </a:ext>
            </a:extLst>
          </p:cNvPr>
          <p:cNvSpPr txBox="1"/>
          <p:nvPr/>
        </p:nvSpPr>
        <p:spPr>
          <a:xfrm>
            <a:off x="519467" y="637436"/>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222270370"/>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11</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9" name="Text Placeholder 2"/>
          <p:cNvSpPr>
            <a:spLocks noGrp="1"/>
          </p:cNvSpPr>
          <p:nvPr>
            <p:ph type="body" idx="1"/>
          </p:nvPr>
        </p:nvSpPr>
        <p:spPr>
          <a:xfrm>
            <a:off x="514519" y="1492171"/>
            <a:ext cx="8876962" cy="4431983"/>
          </a:xfrm>
        </p:spPr>
        <p:txBody>
          <a:bodyPr/>
          <a:lstStyle/>
          <a:p>
            <a:pPr algn="just"/>
            <a:endParaRPr lang="en-US" b="1" dirty="0"/>
          </a:p>
          <a:p>
            <a:pPr marL="269875" indent="0" algn="just"/>
            <a:r>
              <a:rPr lang="en-US" b="1" dirty="0"/>
              <a:t>STUDY ON LASER WELDING–BRAZING OF ZINC COATED STEEL TO ALUMINUM ALLOY WITH A ZINC BASED FILLER</a:t>
            </a:r>
          </a:p>
          <a:p>
            <a:pPr marL="269875" indent="0" algn="just"/>
            <a:endParaRPr lang="en-US" b="1" dirty="0"/>
          </a:p>
          <a:p>
            <a:pPr marL="269875" indent="0" algn="just"/>
            <a:r>
              <a:rPr lang="en-US" b="1" dirty="0"/>
              <a:t>Author : </a:t>
            </a:r>
            <a:r>
              <a:rPr lang="en-IN" dirty="0"/>
              <a:t>C. Dharmendra</a:t>
            </a:r>
            <a:r>
              <a:rPr lang="en-US" dirty="0"/>
              <a:t> et al., 2010</a:t>
            </a:r>
          </a:p>
          <a:p>
            <a:pPr algn="just"/>
            <a:endParaRPr lang="en-US" b="1" dirty="0"/>
          </a:p>
          <a:p>
            <a:pPr algn="just">
              <a:buFont typeface="Arial" pitchFamily="34" charset="0"/>
              <a:buChar char="•"/>
            </a:pPr>
            <a:r>
              <a:rPr lang="en-US" dirty="0"/>
              <a:t>The study confirms that brazing of zinc coated steels with aluminum alloy is possible using Zn–15Al filler alloy.</a:t>
            </a:r>
          </a:p>
          <a:p>
            <a:pPr algn="just">
              <a:buFont typeface="Arial" pitchFamily="34" charset="0"/>
              <a:buChar char="•"/>
            </a:pPr>
            <a:endParaRPr lang="en-US" b="1" dirty="0"/>
          </a:p>
          <a:p>
            <a:pPr algn="just">
              <a:buFont typeface="Arial" pitchFamily="34" charset="0"/>
              <a:buChar char="•"/>
            </a:pPr>
            <a:r>
              <a:rPr lang="en-US" dirty="0"/>
              <a:t>High wire speeds of 5-7 times the brazing speeds allowed better filling and spreading of filler alloy. Macro-metallographic analysis shows that filler alloy wets the base metal very well and the wetting angle primary depends on the heat input.</a:t>
            </a:r>
          </a:p>
          <a:p>
            <a:pPr marL="228600" indent="0" algn="just"/>
            <a:endParaRPr lang="en-US" dirty="0"/>
          </a:p>
          <a:p>
            <a:pPr algn="just">
              <a:buFont typeface="Arial" pitchFamily="34" charset="0"/>
              <a:buChar char="•"/>
            </a:pPr>
            <a:r>
              <a:rPr lang="en-US" dirty="0"/>
              <a:t>Microhardness measurements indicate that the intermetallic layer has higher hardness than the steel and aluminium sheet.</a:t>
            </a:r>
            <a:endParaRPr lang="en-US" b="1" dirty="0"/>
          </a:p>
          <a:p>
            <a:pPr algn="just"/>
            <a:endParaRPr lang="en-US" b="1" dirty="0"/>
          </a:p>
        </p:txBody>
      </p:sp>
      <p:sp>
        <p:nvSpPr>
          <p:cNvPr id="23" name="TextBox 22">
            <a:extLst>
              <a:ext uri="{FF2B5EF4-FFF2-40B4-BE49-F238E27FC236}">
                <a16:creationId xmlns:a16="http://schemas.microsoft.com/office/drawing/2014/main" id="{1364F213-A0B0-499E-A5E9-A360628B27D1}"/>
              </a:ext>
            </a:extLst>
          </p:cNvPr>
          <p:cNvSpPr txBox="1"/>
          <p:nvPr/>
        </p:nvSpPr>
        <p:spPr>
          <a:xfrm>
            <a:off x="519467" y="637436"/>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1778504312"/>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12</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24" name="Text Placeholder 2"/>
          <p:cNvSpPr>
            <a:spLocks noGrp="1"/>
          </p:cNvSpPr>
          <p:nvPr>
            <p:ph type="body" idx="1"/>
          </p:nvPr>
        </p:nvSpPr>
        <p:spPr>
          <a:xfrm>
            <a:off x="518565" y="1243475"/>
            <a:ext cx="8868870" cy="4837389"/>
          </a:xfrm>
        </p:spPr>
        <p:txBody>
          <a:bodyPr/>
          <a:lstStyle/>
          <a:p>
            <a:pPr algn="just"/>
            <a:endParaRPr lang="en-US" b="1" dirty="0"/>
          </a:p>
          <a:p>
            <a:pPr marL="269875" indent="0" algn="just"/>
            <a:r>
              <a:rPr lang="en-US" b="1" dirty="0"/>
              <a:t>A COMPARISON OF RESIDUAL STRESSES IN MULTI PASS NARROW GAP LASER WELDS AND GAS TUNGSTEN ARC WELDS IN AISI 316L STAINLESS STEEL </a:t>
            </a:r>
          </a:p>
          <a:p>
            <a:pPr algn="just"/>
            <a:endParaRPr lang="en-US" b="1" dirty="0"/>
          </a:p>
          <a:p>
            <a:pPr marL="269875" indent="0" algn="just"/>
            <a:r>
              <a:rPr lang="en-US" b="1" dirty="0"/>
              <a:t>Author : </a:t>
            </a:r>
            <a:r>
              <a:rPr lang="en-IN" dirty="0"/>
              <a:t>A.S. Elmesalamy </a:t>
            </a:r>
            <a:r>
              <a:rPr lang="en-US" dirty="0"/>
              <a:t>et al., 2014</a:t>
            </a:r>
          </a:p>
          <a:p>
            <a:pPr algn="just"/>
            <a:endParaRPr lang="en-US" dirty="0"/>
          </a:p>
          <a:p>
            <a:pPr algn="just">
              <a:buFont typeface="Arial" pitchFamily="34" charset="0"/>
              <a:buChar char="•"/>
            </a:pPr>
            <a:r>
              <a:rPr lang="en-US" dirty="0"/>
              <a:t>The results obtained in this study indicate that NGLW may offer significant advantages for the structural integrity of components in cases where tensile residual stresses and accumulated cold work can accelerate material degradation and crack growth.</a:t>
            </a:r>
          </a:p>
          <a:p>
            <a:pPr algn="just">
              <a:buFont typeface="Arial" pitchFamily="34" charset="0"/>
              <a:buChar char="•"/>
            </a:pPr>
            <a:endParaRPr lang="en-US" dirty="0"/>
          </a:p>
          <a:p>
            <a:pPr algn="just">
              <a:buFont typeface="Arial" pitchFamily="34" charset="0"/>
              <a:buChar char="•"/>
            </a:pPr>
            <a:r>
              <a:rPr lang="en-US" dirty="0"/>
              <a:t>The residual stresses were generally 30-40% lower in magnitude for the narrow gap laser welds in comparison to those for GTA welding.</a:t>
            </a:r>
          </a:p>
          <a:p>
            <a:pPr algn="just">
              <a:buFont typeface="Arial" pitchFamily="34" charset="0"/>
              <a:buChar char="•"/>
            </a:pPr>
            <a:endParaRPr lang="en-US" dirty="0"/>
          </a:p>
          <a:p>
            <a:pPr algn="just">
              <a:buFont typeface="Arial" pitchFamily="34" charset="0"/>
              <a:buChar char="•"/>
            </a:pPr>
            <a:r>
              <a:rPr lang="en-US" dirty="0"/>
              <a:t>The thickness of the welded samples had a less significant influence on the induced residual stresses than the choice of welding process.</a:t>
            </a:r>
          </a:p>
          <a:p>
            <a:pPr algn="just"/>
            <a:endParaRPr lang="en-US" b="1" dirty="0"/>
          </a:p>
          <a:p>
            <a:pPr algn="just"/>
            <a:endParaRPr lang="en-US" b="1" dirty="0"/>
          </a:p>
        </p:txBody>
      </p:sp>
      <p:sp>
        <p:nvSpPr>
          <p:cNvPr id="19" name="TextBox 18">
            <a:extLst>
              <a:ext uri="{FF2B5EF4-FFF2-40B4-BE49-F238E27FC236}">
                <a16:creationId xmlns:a16="http://schemas.microsoft.com/office/drawing/2014/main" id="{BF231B33-D049-498A-9EA3-AE5A3677F95B}"/>
              </a:ext>
            </a:extLst>
          </p:cNvPr>
          <p:cNvSpPr txBox="1"/>
          <p:nvPr/>
        </p:nvSpPr>
        <p:spPr>
          <a:xfrm>
            <a:off x="519467" y="637436"/>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1610861601"/>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13</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24" name="Text Placeholder 2"/>
          <p:cNvSpPr>
            <a:spLocks noGrp="1"/>
          </p:cNvSpPr>
          <p:nvPr>
            <p:ph type="body" idx="1"/>
          </p:nvPr>
        </p:nvSpPr>
        <p:spPr>
          <a:xfrm>
            <a:off x="518565" y="1352602"/>
            <a:ext cx="8868870" cy="4708981"/>
          </a:xfrm>
        </p:spPr>
        <p:txBody>
          <a:bodyPr/>
          <a:lstStyle/>
          <a:p>
            <a:pPr algn="just"/>
            <a:endParaRPr lang="en-US" b="1" dirty="0"/>
          </a:p>
          <a:p>
            <a:pPr marL="269875" indent="0" algn="just"/>
            <a:r>
              <a:rPr lang="en-US" b="1" dirty="0"/>
              <a:t>INVESTIGATION OF ALUMINUM-STAINLESS STEEL DISSIMILAR WELD QUALITY USING DIFFERENT FILLER METALS </a:t>
            </a:r>
          </a:p>
          <a:p>
            <a:pPr algn="just"/>
            <a:endParaRPr lang="en-US" b="1" dirty="0"/>
          </a:p>
          <a:p>
            <a:pPr marL="269875" indent="0" algn="just"/>
            <a:r>
              <a:rPr lang="en-US" b="1" dirty="0"/>
              <a:t>Author : </a:t>
            </a:r>
            <a:r>
              <a:rPr lang="en-IN" dirty="0"/>
              <a:t>L. H. Shah </a:t>
            </a:r>
            <a:r>
              <a:rPr lang="en-US" dirty="0"/>
              <a:t>et al., 2013</a:t>
            </a:r>
          </a:p>
          <a:p>
            <a:pPr algn="just"/>
            <a:endParaRPr lang="en-US" dirty="0"/>
          </a:p>
          <a:p>
            <a:pPr algn="just">
              <a:buFont typeface="Arial" pitchFamily="34" charset="0"/>
              <a:buChar char="•"/>
            </a:pPr>
            <a:r>
              <a:rPr lang="en-US" dirty="0"/>
              <a:t>The welding voltage had a significant effect on the welding process, as higher voltage resulted in poorer appearance of the weld joint and led to defects for both groups, such as porosity and incomplete fusion.</a:t>
            </a:r>
          </a:p>
          <a:p>
            <a:pPr algn="just">
              <a:buFont typeface="Arial" pitchFamily="34" charset="0"/>
              <a:buChar char="•"/>
            </a:pPr>
            <a:endParaRPr lang="en-US" b="1" dirty="0"/>
          </a:p>
          <a:p>
            <a:pPr algn="just">
              <a:buFont typeface="Arial" pitchFamily="34" charset="0"/>
              <a:buChar char="•"/>
            </a:pPr>
            <a:r>
              <a:rPr lang="en-US" dirty="0"/>
              <a:t>The microstructure by using aluminium filler shows enrichment of Si particles, which benefited the joint properties by increasing the strength of the metal and the microstructure by using steel filler consists of chromium carbide precipitation which yields a high hardness value, but has a brittle structure.</a:t>
            </a:r>
          </a:p>
          <a:p>
            <a:pPr algn="just">
              <a:buFont typeface="Arial" pitchFamily="34" charset="0"/>
              <a:buChar char="•"/>
            </a:pPr>
            <a:endParaRPr lang="en-US" b="1" dirty="0"/>
          </a:p>
          <a:p>
            <a:pPr algn="just">
              <a:buFont typeface="Arial" pitchFamily="34" charset="0"/>
              <a:buChar char="•"/>
            </a:pPr>
            <a:r>
              <a:rPr lang="en-US" dirty="0"/>
              <a:t>The tensile strength of Al filler joints ranging from 47.8 to 104.4 MPa were collectively higher than the steel filler joints.</a:t>
            </a:r>
            <a:endParaRPr lang="en-US" b="1" dirty="0"/>
          </a:p>
        </p:txBody>
      </p:sp>
      <p:sp>
        <p:nvSpPr>
          <p:cNvPr id="19" name="TextBox 18">
            <a:extLst>
              <a:ext uri="{FF2B5EF4-FFF2-40B4-BE49-F238E27FC236}">
                <a16:creationId xmlns:a16="http://schemas.microsoft.com/office/drawing/2014/main" id="{BF231B33-D049-498A-9EA3-AE5A3677F95B}"/>
              </a:ext>
            </a:extLst>
          </p:cNvPr>
          <p:cNvSpPr txBox="1"/>
          <p:nvPr/>
        </p:nvSpPr>
        <p:spPr>
          <a:xfrm>
            <a:off x="519467" y="637436"/>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extLst>
      <p:ext uri="{BB962C8B-B14F-4D97-AF65-F5344CB8AC3E}">
        <p14:creationId xmlns:p14="http://schemas.microsoft.com/office/powerpoint/2010/main" val="584452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1126168168"/>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14</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24" name="Text Placeholder 2"/>
          <p:cNvSpPr>
            <a:spLocks noGrp="1"/>
          </p:cNvSpPr>
          <p:nvPr>
            <p:ph type="body" idx="1"/>
          </p:nvPr>
        </p:nvSpPr>
        <p:spPr>
          <a:xfrm>
            <a:off x="518565" y="1352602"/>
            <a:ext cx="8868870" cy="4431983"/>
          </a:xfrm>
        </p:spPr>
        <p:txBody>
          <a:bodyPr/>
          <a:lstStyle/>
          <a:p>
            <a:pPr algn="just"/>
            <a:endParaRPr lang="en-US" b="1" dirty="0"/>
          </a:p>
          <a:p>
            <a:pPr marL="269875" indent="0" algn="just"/>
            <a:r>
              <a:rPr lang="en-US" b="1" dirty="0"/>
              <a:t>CHARACTERIZATION OF INTERMETALLICS IN ALUMINUM TO ZINC COATED INTERSTITIAL FREE STEEL JOINING BY PULSED MIG BRAZING FOR AUTOMOTIVE APPLICATION</a:t>
            </a:r>
          </a:p>
          <a:p>
            <a:pPr marL="269875" indent="0" algn="just"/>
            <a:r>
              <a:rPr lang="en-US" b="1" dirty="0"/>
              <a:t>Author : </a:t>
            </a:r>
            <a:r>
              <a:rPr lang="en-IN" dirty="0"/>
              <a:t>Mahadev </a:t>
            </a:r>
            <a:r>
              <a:rPr lang="en-IN" dirty="0" err="1"/>
              <a:t>Shome</a:t>
            </a:r>
            <a:r>
              <a:rPr lang="en-IN" dirty="0"/>
              <a:t> </a:t>
            </a:r>
            <a:r>
              <a:rPr lang="en-US" dirty="0"/>
              <a:t>et al., 2016</a:t>
            </a:r>
          </a:p>
          <a:p>
            <a:pPr algn="just"/>
            <a:endParaRPr lang="en-US" dirty="0"/>
          </a:p>
          <a:p>
            <a:pPr algn="just">
              <a:buFont typeface="Arial" pitchFamily="34" charset="0"/>
              <a:buChar char="•"/>
            </a:pPr>
            <a:r>
              <a:rPr lang="en-US" dirty="0"/>
              <a:t>Automotive grade 6061 aluminum alloy and zinc coated steel sheet could be successfully joined by MIG brazing using Al–5Si filler wire and joint efficiency as high as 65% of the steel base metal could be achieved.</a:t>
            </a:r>
          </a:p>
          <a:p>
            <a:pPr algn="just">
              <a:buFont typeface="Arial" pitchFamily="34" charset="0"/>
              <a:buChar char="•"/>
            </a:pPr>
            <a:endParaRPr lang="en-US" b="1" dirty="0"/>
          </a:p>
          <a:p>
            <a:pPr algn="just">
              <a:buFont typeface="Arial" pitchFamily="34" charset="0"/>
              <a:buChar char="•"/>
            </a:pPr>
            <a:r>
              <a:rPr lang="en-US" dirty="0"/>
              <a:t>Large size FeAl3 and small size Fe2Al5 type intermetallic compounds were identified as the main constituents of the interface respectively.</a:t>
            </a:r>
          </a:p>
          <a:p>
            <a:pPr algn="just">
              <a:buFont typeface="Arial" pitchFamily="34" charset="0"/>
              <a:buChar char="•"/>
            </a:pPr>
            <a:endParaRPr lang="en-US" b="1" dirty="0"/>
          </a:p>
          <a:p>
            <a:pPr algn="just">
              <a:buFont typeface="Arial" pitchFamily="34" charset="0"/>
              <a:buChar char="•"/>
            </a:pPr>
            <a:r>
              <a:rPr lang="en-US" dirty="0"/>
              <a:t>Less thickness of IMC increases the possibilities of fracture at the interface between aluminum alloy and coated steel sheet. In the present study, 182 J/mm having optimum thickness of IMC.</a:t>
            </a:r>
            <a:endParaRPr lang="en-US" b="1" dirty="0"/>
          </a:p>
        </p:txBody>
      </p:sp>
      <p:sp>
        <p:nvSpPr>
          <p:cNvPr id="19" name="TextBox 18">
            <a:extLst>
              <a:ext uri="{FF2B5EF4-FFF2-40B4-BE49-F238E27FC236}">
                <a16:creationId xmlns:a16="http://schemas.microsoft.com/office/drawing/2014/main" id="{BF231B33-D049-498A-9EA3-AE5A3677F95B}"/>
              </a:ext>
            </a:extLst>
          </p:cNvPr>
          <p:cNvSpPr txBox="1"/>
          <p:nvPr/>
        </p:nvSpPr>
        <p:spPr>
          <a:xfrm>
            <a:off x="519467" y="637436"/>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extLst>
      <p:ext uri="{BB962C8B-B14F-4D97-AF65-F5344CB8AC3E}">
        <p14:creationId xmlns:p14="http://schemas.microsoft.com/office/powerpoint/2010/main" val="610599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1778299708"/>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15</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24" name="Text Placeholder 2"/>
          <p:cNvSpPr>
            <a:spLocks noGrp="1"/>
          </p:cNvSpPr>
          <p:nvPr>
            <p:ph type="body" idx="1"/>
          </p:nvPr>
        </p:nvSpPr>
        <p:spPr>
          <a:xfrm>
            <a:off x="518565" y="1352602"/>
            <a:ext cx="8868870" cy="4154984"/>
          </a:xfrm>
        </p:spPr>
        <p:txBody>
          <a:bodyPr/>
          <a:lstStyle/>
          <a:p>
            <a:pPr algn="just"/>
            <a:endParaRPr lang="en-US" b="1" dirty="0"/>
          </a:p>
          <a:p>
            <a:pPr marL="269875" indent="0" algn="just"/>
            <a:r>
              <a:rPr lang="en-US" b="1" dirty="0"/>
              <a:t>DISSIMILAR MIG-CMT WELD-BRAZING OF ALUMINIUM TO STEEL: A REVIEW</a:t>
            </a:r>
          </a:p>
          <a:p>
            <a:pPr marL="269875" indent="0" algn="just"/>
            <a:endParaRPr lang="en-US" b="1" dirty="0"/>
          </a:p>
          <a:p>
            <a:pPr marL="269875" indent="0" algn="just"/>
            <a:r>
              <a:rPr lang="en-US" b="1" dirty="0"/>
              <a:t>Author : </a:t>
            </a:r>
            <a:r>
              <a:rPr lang="en-IN" dirty="0"/>
              <a:t>A. </a:t>
            </a:r>
            <a:r>
              <a:rPr lang="en-IN" dirty="0" err="1"/>
              <a:t>Jaivindra</a:t>
            </a:r>
            <a:r>
              <a:rPr lang="en-IN" dirty="0"/>
              <a:t> Singh </a:t>
            </a:r>
            <a:r>
              <a:rPr lang="en-US" dirty="0"/>
              <a:t>et al., 2018</a:t>
            </a:r>
          </a:p>
          <a:p>
            <a:pPr algn="just"/>
            <a:endParaRPr lang="en-US" dirty="0"/>
          </a:p>
          <a:p>
            <a:pPr marL="514350" indent="-285750" algn="just">
              <a:buFont typeface="Arial" panose="020B0604020202020204" pitchFamily="34" charset="0"/>
              <a:buChar char="•"/>
            </a:pPr>
            <a:r>
              <a:rPr lang="en-IN" dirty="0"/>
              <a:t>Benefits of zinc coating</a:t>
            </a:r>
            <a:endParaRPr lang="en-US" b="1" dirty="0"/>
          </a:p>
          <a:p>
            <a:pPr marL="804863" indent="-285750" algn="just">
              <a:buFont typeface="Wingdings" panose="05000000000000000000" pitchFamily="2" charset="2"/>
              <a:buChar char="Ø"/>
            </a:pPr>
            <a:r>
              <a:rPr lang="en-US" dirty="0"/>
              <a:t>Reducing heat input to the base material</a:t>
            </a:r>
          </a:p>
          <a:p>
            <a:pPr marL="804863" indent="-285750" algn="just">
              <a:buFont typeface="Wingdings" panose="05000000000000000000" pitchFamily="2" charset="2"/>
              <a:buChar char="Ø"/>
            </a:pPr>
            <a:r>
              <a:rPr lang="en-US" dirty="0"/>
              <a:t>Increasing the wettability of liquid Al on steel surface</a:t>
            </a:r>
          </a:p>
          <a:p>
            <a:pPr marL="273050" indent="0" algn="just"/>
            <a:endParaRPr lang="en-US" dirty="0"/>
          </a:p>
          <a:p>
            <a:pPr marL="531813" indent="-285750" algn="just">
              <a:buFont typeface="Arial" panose="020B0604020202020204" pitchFamily="34" charset="0"/>
              <a:buChar char="•"/>
            </a:pPr>
            <a:r>
              <a:rPr lang="en-US" dirty="0"/>
              <a:t>Aluminium with silicon filler requires less amount of heat for melting i.e. the maximum temperature at the interface can be reduced effectively.</a:t>
            </a:r>
          </a:p>
          <a:p>
            <a:pPr marL="531813" indent="-285750" algn="just">
              <a:buFont typeface="Arial" panose="020B0604020202020204" pitchFamily="34" charset="0"/>
              <a:buChar char="•"/>
            </a:pPr>
            <a:endParaRPr lang="en-US" dirty="0"/>
          </a:p>
          <a:p>
            <a:pPr marL="531813" indent="-285750" algn="just">
              <a:buFont typeface="Arial" panose="020B0604020202020204" pitchFamily="34" charset="0"/>
              <a:buChar char="•"/>
            </a:pPr>
            <a:r>
              <a:rPr lang="en-US" dirty="0"/>
              <a:t>The addition of silicon in Al based filler results in the reduction of IM layer thickness and growth of brittle Fe-Al intermetallic compounds which improve the mechanical properties of the weld joint.</a:t>
            </a:r>
            <a:endParaRPr lang="en-IN" dirty="0"/>
          </a:p>
        </p:txBody>
      </p:sp>
      <p:sp>
        <p:nvSpPr>
          <p:cNvPr id="19" name="TextBox 18">
            <a:extLst>
              <a:ext uri="{FF2B5EF4-FFF2-40B4-BE49-F238E27FC236}">
                <a16:creationId xmlns:a16="http://schemas.microsoft.com/office/drawing/2014/main" id="{BF231B33-D049-498A-9EA3-AE5A3677F95B}"/>
              </a:ext>
            </a:extLst>
          </p:cNvPr>
          <p:cNvSpPr txBox="1"/>
          <p:nvPr/>
        </p:nvSpPr>
        <p:spPr>
          <a:xfrm>
            <a:off x="519467" y="637436"/>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extLst>
      <p:ext uri="{BB962C8B-B14F-4D97-AF65-F5344CB8AC3E}">
        <p14:creationId xmlns:p14="http://schemas.microsoft.com/office/powerpoint/2010/main" val="252238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622019752"/>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16</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8" name="Text Placeholder 2"/>
          <p:cNvSpPr>
            <a:spLocks noGrp="1"/>
          </p:cNvSpPr>
          <p:nvPr>
            <p:ph type="body" idx="1"/>
          </p:nvPr>
        </p:nvSpPr>
        <p:spPr>
          <a:xfrm>
            <a:off x="483640" y="896808"/>
            <a:ext cx="8871794" cy="553998"/>
          </a:xfrm>
        </p:spPr>
        <p:txBody>
          <a:bodyPr/>
          <a:lstStyle/>
          <a:p>
            <a:pPr algn="ctr"/>
            <a:r>
              <a:rPr lang="en-US" sz="3600" b="1" dirty="0"/>
              <a:t>Literature Summary</a:t>
            </a:r>
          </a:p>
        </p:txBody>
      </p:sp>
      <p:sp>
        <p:nvSpPr>
          <p:cNvPr id="2" name="Rectangle 1">
            <a:extLst>
              <a:ext uri="{FF2B5EF4-FFF2-40B4-BE49-F238E27FC236}">
                <a16:creationId xmlns:a16="http://schemas.microsoft.com/office/drawing/2014/main" id="{4D47D772-CD2F-43A7-895E-A3CE970C94AE}"/>
              </a:ext>
            </a:extLst>
          </p:cNvPr>
          <p:cNvSpPr/>
          <p:nvPr/>
        </p:nvSpPr>
        <p:spPr>
          <a:xfrm>
            <a:off x="510540" y="2036906"/>
            <a:ext cx="8817994" cy="646331"/>
          </a:xfrm>
          <a:prstGeom prst="rect">
            <a:avLst/>
          </a:prstGeom>
        </p:spPr>
        <p:txBody>
          <a:bodyPr wrap="square">
            <a:spAutoFit/>
          </a:bodyPr>
          <a:lstStyle/>
          <a:p>
            <a:pPr indent="-279400" algn="just"/>
            <a:r>
              <a:rPr lang="en-US" sz="1800" dirty="0"/>
              <a:t>Mechanical properties and microstructure characterization of aluminum alloy to steel alloy welded joints using </a:t>
            </a:r>
            <a:r>
              <a:rPr lang="en-IN" sz="1800" dirty="0">
                <a:latin typeface="Arial" panose="020B0604020202020204" pitchFamily="34" charset="0"/>
                <a:cs typeface="Arial" panose="020B0604020202020204" pitchFamily="34" charset="0"/>
              </a:rPr>
              <a:t>laser and MIG </a:t>
            </a:r>
            <a:r>
              <a:rPr lang="en-US" sz="1800" dirty="0"/>
              <a:t>welding.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144270901"/>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17</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8" name="Text Placeholder 2"/>
          <p:cNvSpPr>
            <a:spLocks noGrp="1"/>
          </p:cNvSpPr>
          <p:nvPr>
            <p:ph type="body" idx="1"/>
          </p:nvPr>
        </p:nvSpPr>
        <p:spPr>
          <a:xfrm>
            <a:off x="457201" y="806495"/>
            <a:ext cx="8847666" cy="553998"/>
          </a:xfrm>
        </p:spPr>
        <p:txBody>
          <a:bodyPr/>
          <a:lstStyle/>
          <a:p>
            <a:pPr algn="ctr"/>
            <a:r>
              <a:rPr lang="en-US" sz="3600" b="1" dirty="0">
                <a:solidFill>
                  <a:schemeClr val="tx1"/>
                </a:solidFill>
              </a:rPr>
              <a:t>Literature gap</a:t>
            </a:r>
            <a:endParaRPr lang="en-US" sz="3600" b="1" dirty="0"/>
          </a:p>
        </p:txBody>
      </p:sp>
      <p:sp>
        <p:nvSpPr>
          <p:cNvPr id="2" name="Rectangle 1">
            <a:extLst>
              <a:ext uri="{FF2B5EF4-FFF2-40B4-BE49-F238E27FC236}">
                <a16:creationId xmlns:a16="http://schemas.microsoft.com/office/drawing/2014/main" id="{604A4D7C-618B-46D0-8823-9F695F393528}"/>
              </a:ext>
            </a:extLst>
          </p:cNvPr>
          <p:cNvSpPr/>
          <p:nvPr/>
        </p:nvSpPr>
        <p:spPr>
          <a:xfrm>
            <a:off x="568767" y="1758838"/>
            <a:ext cx="8768466" cy="923330"/>
          </a:xfrm>
          <a:prstGeom prst="rect">
            <a:avLst/>
          </a:prstGeom>
        </p:spPr>
        <p:txBody>
          <a:bodyPr wrap="square">
            <a:spAutoFit/>
          </a:bodyPr>
          <a:lstStyle/>
          <a:p>
            <a:pPr indent="-279400" algn="just"/>
            <a:r>
              <a:rPr lang="en-US" sz="1800" dirty="0"/>
              <a:t>From the available literature review, it is evident that no works have been reported regarding the residual stresses in joining of two dissimilar metals Al 6061  and HSLA steel using </a:t>
            </a:r>
            <a:r>
              <a:rPr lang="en-IN" sz="1800" dirty="0">
                <a:latin typeface="Arial" panose="020B0604020202020204" pitchFamily="34" charset="0"/>
                <a:cs typeface="Arial" panose="020B0604020202020204" pitchFamily="34" charset="0"/>
              </a:rPr>
              <a:t>laser and MIG </a:t>
            </a:r>
            <a:r>
              <a:rPr lang="en-US" sz="1800" dirty="0"/>
              <a:t>welding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kumimoji="0" lang="en-US" sz="12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17-Nov-20</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15M216</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BE: </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053486396"/>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18</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8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PAGE</a:t>
            </a:r>
            <a:endParaRPr kumimoji="0" sz="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defTabSz="914400" rtl="0" eaLnBrk="1" fontAlgn="auto" latinLnBrk="0" hangingPunct="1">
              <a:lnSpc>
                <a:spcPct val="119000"/>
              </a:lnSpc>
              <a:spcBef>
                <a:spcPts val="0"/>
              </a:spcBef>
              <a:spcAft>
                <a:spcPts val="0"/>
              </a:spcAft>
              <a:buClr>
                <a:srgbClr val="000000"/>
              </a:buClr>
              <a:buSzPts val="1200"/>
              <a:buFont typeface="Arial" panose="020B0604020202020204"/>
              <a:buNone/>
              <a:tabLst/>
              <a:defRPr/>
            </a:pPr>
            <a:r>
              <a:rPr kumimoji="0" lang="en-US" sz="12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Department of Mechanical Engineering</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IN" sz="1400" b="0" i="0" u="none" strike="noStrike" kern="0" cap="none" spc="0" normalizeH="0" baseline="0" noProof="0">
              <a:ln>
                <a:solidFill>
                  <a:srgbClr val="FFFFFF"/>
                </a:solidFill>
              </a:ln>
              <a:solidFill>
                <a:srgbClr val="FFFFFF"/>
              </a:solidFill>
              <a:effectLst/>
              <a:uLnTx/>
              <a:uFillTx/>
              <a:latin typeface="Arial"/>
              <a:ea typeface="+mn-ea"/>
              <a:cs typeface="+mn-cs"/>
              <a:sym typeface="Arial" panose="020B0604020202020204"/>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lang="en-IN" sz="1200" b="1" dirty="0">
                <a:solidFill>
                  <a:srgbClr val="1F497D"/>
                </a:solidFill>
              </a:rPr>
              <a:t>14</a:t>
            </a:r>
            <a:r>
              <a:rPr kumimoji="0" lang="en-IN" sz="1200" b="1" i="0" u="none" strike="noStrike" kern="0" cap="none" spc="0" normalizeH="0" baseline="0" noProof="0" dirty="0">
                <a:ln>
                  <a:noFill/>
                </a:ln>
                <a:solidFill>
                  <a:srgbClr val="1F497D"/>
                </a:solidFill>
                <a:effectLst/>
                <a:uLnTx/>
                <a:uFillTx/>
                <a:latin typeface="Arial" panose="020B0604020202020204"/>
                <a:cs typeface="Arial" panose="020B0604020202020204"/>
                <a:sym typeface="Arial" panose="020B0604020202020204"/>
              </a:rPr>
              <a:t>/02</a:t>
            </a:r>
            <a:r>
              <a:rPr kumimoji="0" lang="en-US" sz="1200" b="1"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rPr>
              <a:t>/2023</a:t>
            </a:r>
            <a:endParaRPr kumimoji="0" sz="1200" b="0"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lvl="0">
              <a:buClr>
                <a:srgbClr val="FF0000"/>
              </a:buClr>
              <a:buSzPts val="2800"/>
              <a:defRPr/>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a:t>
            </a:r>
            <a:r>
              <a:rPr kumimoji="0" lang="en-IN" sz="1200" b="1" i="0" u="none" strike="noStrike" kern="0" cap="none" spc="0" normalizeH="0" baseline="0" noProof="0" dirty="0">
                <a:ln>
                  <a:noFill/>
                </a:ln>
                <a:solidFill>
                  <a:srgbClr val="000099"/>
                </a:solidFill>
                <a:effectLst/>
                <a:uLnTx/>
                <a:uFillTx/>
                <a:latin typeface="Arial" panose="020B0604020202020204" pitchFamily="34" charset="0"/>
                <a:cs typeface="Arial" panose="020B0604020202020204" pitchFamily="34" charset="0"/>
                <a:sym typeface="Arial" panose="020B0604020202020204"/>
              </a:rPr>
              <a:t>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1000"/>
              </a:lnSpc>
              <a:spcBef>
                <a:spcPts val="0"/>
              </a:spcBef>
              <a:spcAft>
                <a:spcPts val="0"/>
              </a:spcAft>
              <a:buClr>
                <a:srgbClr val="000000"/>
              </a:buClr>
              <a:buSzPts val="1400"/>
              <a:buFont typeface="Arial" panose="020B0604020202020204"/>
              <a:buNone/>
              <a:tabLst/>
              <a:defRPr/>
            </a:pPr>
            <a:r>
              <a:rPr kumimoji="0" lang="en-US" sz="1200" b="1" i="0" u="none" strike="noStrike" kern="0" cap="none" spc="0" normalizeH="0" baseline="0" noProof="0" dirty="0">
                <a:ln>
                  <a:noFill/>
                </a:ln>
                <a:solidFill>
                  <a:srgbClr val="000099"/>
                </a:solidFill>
                <a:effectLst/>
                <a:highlight>
                  <a:srgbClr val="FFFFFF"/>
                </a:highlight>
                <a:uLnTx/>
                <a:uFillTx/>
                <a:latin typeface="Arial" panose="020B0604020202020204"/>
                <a:ea typeface="Arial" panose="020B0604020202020204"/>
                <a:cs typeface="Arial" panose="020B0604020202020204"/>
                <a:sym typeface="Arial" panose="020B0604020202020204"/>
              </a:rPr>
              <a:t>PROJECT PHASE 2</a:t>
            </a:r>
            <a:endParaRPr kumimoji="0" sz="1200" b="0" i="0" u="none" strike="noStrike" kern="0" cap="none" spc="0" normalizeH="0" baseline="0" noProof="0" dirty="0">
              <a:ln>
                <a:noFill/>
              </a:ln>
              <a:solidFill>
                <a:srgbClr val="000000"/>
              </a:solidFill>
              <a:effectLst/>
              <a:highlight>
                <a:srgbClr val="FFFFFF"/>
              </a:highlight>
              <a:uLnTx/>
              <a:uFillTx/>
              <a:latin typeface="Arial" panose="020B0604020202020204"/>
              <a:ea typeface="Arial" panose="020B0604020202020204"/>
              <a:cs typeface="Arial" panose="020B0604020202020204"/>
              <a:sym typeface="Arial" panose="020B0604020202020204"/>
            </a:endParaRPr>
          </a:p>
        </p:txBody>
      </p:sp>
      <p:pic>
        <p:nvPicPr>
          <p:cNvPr id="7" name="Picture 6">
            <a:extLst>
              <a:ext uri="{FF2B5EF4-FFF2-40B4-BE49-F238E27FC236}">
                <a16:creationId xmlns:a16="http://schemas.microsoft.com/office/drawing/2014/main" id="{FEAE9B09-8C9B-4BE8-8BAE-F45CE82C51DD}"/>
              </a:ext>
            </a:extLst>
          </p:cNvPr>
          <p:cNvPicPr>
            <a:picLocks noChangeAspect="1"/>
          </p:cNvPicPr>
          <p:nvPr/>
        </p:nvPicPr>
        <p:blipFill>
          <a:blip r:embed="rId4"/>
          <a:stretch>
            <a:fillRect/>
          </a:stretch>
        </p:blipFill>
        <p:spPr>
          <a:xfrm>
            <a:off x="632460" y="845820"/>
            <a:ext cx="8595360" cy="5388645"/>
          </a:xfrm>
          <a:prstGeom prst="rect">
            <a:avLst/>
          </a:prstGeom>
        </p:spPr>
      </p:pic>
      <p:sp>
        <p:nvSpPr>
          <p:cNvPr id="232" name="TextBox 231">
            <a:extLst>
              <a:ext uri="{FF2B5EF4-FFF2-40B4-BE49-F238E27FC236}">
                <a16:creationId xmlns:a16="http://schemas.microsoft.com/office/drawing/2014/main" id="{26CF9D99-1ED1-43C3-AD09-2484037B0C12}"/>
              </a:ext>
            </a:extLst>
          </p:cNvPr>
          <p:cNvSpPr txBox="1"/>
          <p:nvPr/>
        </p:nvSpPr>
        <p:spPr>
          <a:xfrm>
            <a:off x="3870848" y="438324"/>
            <a:ext cx="21810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24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Methodology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212968502"/>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19</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9" name="TextBox 18">
            <a:extLst>
              <a:ext uri="{FF2B5EF4-FFF2-40B4-BE49-F238E27FC236}">
                <a16:creationId xmlns:a16="http://schemas.microsoft.com/office/drawing/2014/main" id="{289F6307-E879-44FB-B638-8F968576E172}"/>
              </a:ext>
            </a:extLst>
          </p:cNvPr>
          <p:cNvSpPr txBox="1"/>
          <p:nvPr/>
        </p:nvSpPr>
        <p:spPr>
          <a:xfrm>
            <a:off x="3610751" y="508755"/>
            <a:ext cx="21810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US" sz="2400" b="1"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Gantt chart</a:t>
            </a:r>
          </a:p>
        </p:txBody>
      </p:sp>
      <p:pic>
        <p:nvPicPr>
          <p:cNvPr id="7" name="Picture 6">
            <a:extLst>
              <a:ext uri="{FF2B5EF4-FFF2-40B4-BE49-F238E27FC236}">
                <a16:creationId xmlns:a16="http://schemas.microsoft.com/office/drawing/2014/main" id="{F229E9A6-C270-483E-A35E-B2AC533DD905}"/>
              </a:ext>
            </a:extLst>
          </p:cNvPr>
          <p:cNvPicPr>
            <a:picLocks noChangeAspect="1"/>
          </p:cNvPicPr>
          <p:nvPr/>
        </p:nvPicPr>
        <p:blipFill>
          <a:blip r:embed="rId4"/>
          <a:stretch>
            <a:fillRect/>
          </a:stretch>
        </p:blipFill>
        <p:spPr>
          <a:xfrm>
            <a:off x="718546" y="1161733"/>
            <a:ext cx="8468907" cy="4534533"/>
          </a:xfrm>
          <a:prstGeom prst="rect">
            <a:avLst/>
          </a:prstGeom>
        </p:spPr>
      </p:pic>
    </p:spTree>
    <p:extLst>
      <p:ext uri="{BB962C8B-B14F-4D97-AF65-F5344CB8AC3E}">
        <p14:creationId xmlns:p14="http://schemas.microsoft.com/office/powerpoint/2010/main" val="371677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536400" y="637436"/>
            <a:ext cx="8984790" cy="646331"/>
          </a:xfrm>
          <a:prstGeom prst="rect">
            <a:avLst/>
          </a:prstGeom>
          <a:noFill/>
        </p:spPr>
        <p:txBody>
          <a:bodyPr wrap="square" rtlCol="0">
            <a:spAutoFit/>
          </a:bodyPr>
          <a:lstStyle/>
          <a:p>
            <a:pPr algn="ctr"/>
            <a:r>
              <a:rPr lang="en-IN" sz="3600" dirty="0">
                <a:latin typeface="+mj-lt"/>
              </a:rPr>
              <a:t>Problem statement</a:t>
            </a: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Effect of process variables on residual stresses in dissimilar joint of Al 6082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9" name="TextBox 18"/>
          <p:cNvSpPr txBox="1"/>
          <p:nvPr/>
        </p:nvSpPr>
        <p:spPr>
          <a:xfrm>
            <a:off x="541867" y="1617133"/>
            <a:ext cx="8856133" cy="1754326"/>
          </a:xfrm>
          <a:prstGeom prst="rect">
            <a:avLst/>
          </a:prstGeom>
          <a:noFill/>
        </p:spPr>
        <p:txBody>
          <a:bodyPr wrap="square" rtlCol="0">
            <a:spAutoFit/>
          </a:bodyPr>
          <a:lstStyle/>
          <a:p>
            <a:pPr marL="271463" indent="-271463" algn="just">
              <a:buFont typeface="Arial" pitchFamily="34" charset="0"/>
              <a:buChar char="•"/>
            </a:pPr>
            <a:r>
              <a:rPr lang="en-US" sz="1800" dirty="0"/>
              <a:t>Residual stresses are mostly common in welding components which occurs mainly due to non-uniform heating and cooling of welded joints.</a:t>
            </a:r>
          </a:p>
          <a:p>
            <a:pPr marL="271463" indent="-271463" algn="just"/>
            <a:endParaRPr lang="en-US" sz="1800" dirty="0"/>
          </a:p>
          <a:p>
            <a:pPr marL="271463" indent="-271463" algn="just">
              <a:buFont typeface="Arial" pitchFamily="34" charset="0"/>
              <a:buChar char="•"/>
            </a:pPr>
            <a:r>
              <a:rPr lang="en-US" sz="1800" dirty="0"/>
              <a:t>The residual stresses are responsible for most of the failure of </a:t>
            </a:r>
            <a:r>
              <a:rPr lang="en-US" sz="1800" dirty="0" err="1"/>
              <a:t>weldments</a:t>
            </a:r>
            <a:r>
              <a:rPr lang="en-US" sz="1800" dirty="0"/>
              <a:t> in  space crafts, marine industries and the temperature distribution is the key measure to predict these residual stresses.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20</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1026" name="Picture 2" descr="D:\pwp\Laser Schematic sketch.jpg"/>
          <p:cNvPicPr>
            <a:picLocks noChangeAspect="1" noChangeArrowheads="1"/>
          </p:cNvPicPr>
          <p:nvPr/>
        </p:nvPicPr>
        <p:blipFill>
          <a:blip r:embed="rId4"/>
          <a:srcRect/>
          <a:stretch>
            <a:fillRect/>
          </a:stretch>
        </p:blipFill>
        <p:spPr bwMode="auto">
          <a:xfrm>
            <a:off x="4925483" y="1031258"/>
            <a:ext cx="4523317" cy="3481476"/>
          </a:xfrm>
          <a:prstGeom prst="rect">
            <a:avLst/>
          </a:prstGeom>
          <a:noFill/>
        </p:spPr>
      </p:pic>
      <p:pic>
        <p:nvPicPr>
          <p:cNvPr id="1027" name="Picture 3" descr="D:\pwp\Mig Schematic Sketch.jpg"/>
          <p:cNvPicPr>
            <a:picLocks noChangeAspect="1" noChangeArrowheads="1"/>
          </p:cNvPicPr>
          <p:nvPr/>
        </p:nvPicPr>
        <p:blipFill>
          <a:blip r:embed="rId5"/>
          <a:srcRect/>
          <a:stretch>
            <a:fillRect/>
          </a:stretch>
        </p:blipFill>
        <p:spPr bwMode="auto">
          <a:xfrm>
            <a:off x="372748" y="1066799"/>
            <a:ext cx="4443687" cy="3458633"/>
          </a:xfrm>
          <a:prstGeom prst="rect">
            <a:avLst/>
          </a:prstGeom>
          <a:noFill/>
        </p:spPr>
      </p:pic>
      <p:sp>
        <p:nvSpPr>
          <p:cNvPr id="26" name="TextBox 25"/>
          <p:cNvSpPr txBox="1"/>
          <p:nvPr/>
        </p:nvSpPr>
        <p:spPr>
          <a:xfrm>
            <a:off x="660400" y="4563533"/>
            <a:ext cx="3937000" cy="523220"/>
          </a:xfrm>
          <a:prstGeom prst="rect">
            <a:avLst/>
          </a:prstGeom>
          <a:noFill/>
        </p:spPr>
        <p:txBody>
          <a:bodyPr wrap="square" rtlCol="0">
            <a:spAutoFit/>
          </a:bodyPr>
          <a:lstStyle/>
          <a:p>
            <a:r>
              <a:rPr lang="en-US" dirty="0"/>
              <a:t>Figure 1 : Schematic representation of MIG welding of aluminum and steel</a:t>
            </a:r>
          </a:p>
        </p:txBody>
      </p:sp>
      <p:sp>
        <p:nvSpPr>
          <p:cNvPr id="27" name="TextBox 26"/>
          <p:cNvSpPr txBox="1"/>
          <p:nvPr/>
        </p:nvSpPr>
        <p:spPr>
          <a:xfrm>
            <a:off x="5029200" y="4648199"/>
            <a:ext cx="3937000" cy="523220"/>
          </a:xfrm>
          <a:prstGeom prst="rect">
            <a:avLst/>
          </a:prstGeom>
          <a:noFill/>
        </p:spPr>
        <p:txBody>
          <a:bodyPr wrap="square" rtlCol="0">
            <a:spAutoFit/>
          </a:bodyPr>
          <a:lstStyle/>
          <a:p>
            <a:r>
              <a:rPr lang="en-US" dirty="0"/>
              <a:t>Figure 2 : Schematic representation of LASER welding of aluminum and steel</a:t>
            </a:r>
          </a:p>
        </p:txBody>
      </p:sp>
      <p:sp>
        <p:nvSpPr>
          <p:cNvPr id="23" name="TextBox 22"/>
          <p:cNvSpPr txBox="1"/>
          <p:nvPr/>
        </p:nvSpPr>
        <p:spPr>
          <a:xfrm>
            <a:off x="4264502" y="2443797"/>
            <a:ext cx="145656" cy="246221"/>
          </a:xfrm>
          <a:prstGeom prst="rect">
            <a:avLst/>
          </a:prstGeom>
          <a:solidFill>
            <a:schemeClr val="accent4">
              <a:lumMod val="20000"/>
              <a:lumOff val="80000"/>
            </a:schemeClr>
          </a:solidFill>
        </p:spPr>
        <p:txBody>
          <a:bodyPr wrap="square" rtlCol="0">
            <a:spAutoFit/>
          </a:bodyPr>
          <a:lstStyle/>
          <a:p>
            <a:r>
              <a:rPr lang="en-US" sz="1000" dirty="0"/>
              <a:t>4</a:t>
            </a:r>
          </a:p>
        </p:txBody>
      </p:sp>
      <p:sp>
        <p:nvSpPr>
          <p:cNvPr id="24" name="TextBox 23"/>
          <p:cNvSpPr txBox="1"/>
          <p:nvPr/>
        </p:nvSpPr>
        <p:spPr>
          <a:xfrm>
            <a:off x="829056" y="2048256"/>
            <a:ext cx="963168" cy="246221"/>
          </a:xfrm>
          <a:prstGeom prst="rect">
            <a:avLst/>
          </a:prstGeom>
          <a:solidFill>
            <a:schemeClr val="bg1">
              <a:lumMod val="95000"/>
            </a:schemeClr>
          </a:solidFill>
        </p:spPr>
        <p:txBody>
          <a:bodyPr wrap="square" rtlCol="0">
            <a:spAutoFit/>
          </a:bodyPr>
          <a:lstStyle/>
          <a:p>
            <a:r>
              <a:rPr lang="en-US" sz="1000" dirty="0"/>
              <a:t>     Argon gas</a:t>
            </a:r>
          </a:p>
        </p:txBody>
      </p:sp>
    </p:spTree>
    <p:extLst>
      <p:ext uri="{BB962C8B-B14F-4D97-AF65-F5344CB8AC3E}">
        <p14:creationId xmlns:p14="http://schemas.microsoft.com/office/powerpoint/2010/main" val="3219357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kumimoji="0" lang="en-US" sz="12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17-Nov-20</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15M216</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BE: </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053486396"/>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21</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8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PAGE</a:t>
            </a:r>
            <a:endParaRPr kumimoji="0" sz="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defTabSz="914400" rtl="0" eaLnBrk="1" fontAlgn="auto" latinLnBrk="0" hangingPunct="1">
              <a:lnSpc>
                <a:spcPct val="119000"/>
              </a:lnSpc>
              <a:spcBef>
                <a:spcPts val="0"/>
              </a:spcBef>
              <a:spcAft>
                <a:spcPts val="0"/>
              </a:spcAft>
              <a:buClr>
                <a:srgbClr val="000000"/>
              </a:buClr>
              <a:buSzPts val="1200"/>
              <a:buFont typeface="Arial" panose="020B0604020202020204"/>
              <a:buNone/>
              <a:tabLst/>
              <a:defRPr/>
            </a:pPr>
            <a:r>
              <a:rPr kumimoji="0" lang="en-US" sz="12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Department of Mechanical Engineering</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IN" sz="1400" b="0" i="0" u="none" strike="noStrike" kern="0" cap="none" spc="0" normalizeH="0" baseline="0" noProof="0">
              <a:ln>
                <a:solidFill>
                  <a:srgbClr val="FFFFFF"/>
                </a:solidFill>
              </a:ln>
              <a:solidFill>
                <a:srgbClr val="FFFFFF"/>
              </a:solidFill>
              <a:effectLst/>
              <a:uLnTx/>
              <a:uFillTx/>
              <a:latin typeface="Arial"/>
              <a:ea typeface="+mn-ea"/>
              <a:cs typeface="+mn-cs"/>
              <a:sym typeface="Arial" panose="020B0604020202020204"/>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lang="en-IN" sz="1200" b="1" dirty="0">
                <a:solidFill>
                  <a:srgbClr val="1F497D"/>
                </a:solidFill>
              </a:rPr>
              <a:t>14</a:t>
            </a:r>
            <a:r>
              <a:rPr kumimoji="0" lang="en-IN" sz="1200" b="1" i="0" u="none" strike="noStrike" kern="0" cap="none" spc="0" normalizeH="0" baseline="0" noProof="0" dirty="0">
                <a:ln>
                  <a:noFill/>
                </a:ln>
                <a:solidFill>
                  <a:srgbClr val="1F497D"/>
                </a:solidFill>
                <a:effectLst/>
                <a:uLnTx/>
                <a:uFillTx/>
                <a:latin typeface="Arial" panose="020B0604020202020204"/>
                <a:cs typeface="Arial" panose="020B0604020202020204"/>
                <a:sym typeface="Arial" panose="020B0604020202020204"/>
              </a:rPr>
              <a:t>/02</a:t>
            </a:r>
            <a:r>
              <a:rPr kumimoji="0" lang="en-US" sz="1200" b="1"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rPr>
              <a:t>/2023</a:t>
            </a:r>
            <a:endParaRPr kumimoji="0" sz="1200" b="0"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lvl="0">
              <a:buClr>
                <a:srgbClr val="FF0000"/>
              </a:buClr>
              <a:buSzPts val="2800"/>
              <a:defRPr/>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a:t>
            </a:r>
            <a:r>
              <a:rPr kumimoji="0" lang="en-IN" sz="1200" b="1" i="0" u="none" strike="noStrike" kern="0" cap="none" spc="0" normalizeH="0" baseline="0" noProof="0" dirty="0">
                <a:ln>
                  <a:noFill/>
                </a:ln>
                <a:solidFill>
                  <a:srgbClr val="000099"/>
                </a:solidFill>
                <a:effectLst/>
                <a:uLnTx/>
                <a:uFillTx/>
                <a:latin typeface="Arial" panose="020B0604020202020204" pitchFamily="34" charset="0"/>
                <a:cs typeface="Arial" panose="020B0604020202020204" pitchFamily="34" charset="0"/>
                <a:sym typeface="Arial" panose="020B0604020202020204"/>
              </a:rPr>
              <a:t>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1000"/>
              </a:lnSpc>
              <a:spcBef>
                <a:spcPts val="0"/>
              </a:spcBef>
              <a:spcAft>
                <a:spcPts val="0"/>
              </a:spcAft>
              <a:buClr>
                <a:srgbClr val="000000"/>
              </a:buClr>
              <a:buSzPts val="1400"/>
              <a:buFont typeface="Arial" panose="020B0604020202020204"/>
              <a:buNone/>
              <a:tabLst/>
              <a:defRPr/>
            </a:pPr>
            <a:r>
              <a:rPr kumimoji="0" lang="en-US" sz="1200" b="1" i="0" u="none" strike="noStrike" kern="0" cap="none" spc="0" normalizeH="0" baseline="0" noProof="0" dirty="0">
                <a:ln>
                  <a:noFill/>
                </a:ln>
                <a:solidFill>
                  <a:srgbClr val="000099"/>
                </a:solidFill>
                <a:effectLst/>
                <a:highlight>
                  <a:srgbClr val="FFFFFF"/>
                </a:highlight>
                <a:uLnTx/>
                <a:uFillTx/>
                <a:latin typeface="Arial" panose="020B0604020202020204"/>
                <a:ea typeface="Arial" panose="020B0604020202020204"/>
                <a:cs typeface="Arial" panose="020B0604020202020204"/>
                <a:sym typeface="Arial" panose="020B0604020202020204"/>
              </a:rPr>
              <a:t>PROJECT PHASE 2</a:t>
            </a:r>
            <a:endParaRPr kumimoji="0" sz="1200" b="0" i="0" u="none" strike="noStrike" kern="0" cap="none" spc="0" normalizeH="0" baseline="0" noProof="0" dirty="0">
              <a:ln>
                <a:noFill/>
              </a:ln>
              <a:solidFill>
                <a:srgbClr val="000000"/>
              </a:solidFill>
              <a:effectLst/>
              <a:highlight>
                <a:srgbClr val="FFFFFF"/>
              </a:highlight>
              <a:uLnTx/>
              <a:uFillTx/>
              <a:latin typeface="Arial" panose="020B0604020202020204"/>
              <a:ea typeface="Arial" panose="020B0604020202020204"/>
              <a:cs typeface="Arial" panose="020B0604020202020204"/>
              <a:sym typeface="Arial" panose="020B0604020202020204"/>
            </a:endParaRPr>
          </a:p>
        </p:txBody>
      </p:sp>
      <p:sp>
        <p:nvSpPr>
          <p:cNvPr id="23" name="TextBox 22"/>
          <p:cNvSpPr txBox="1"/>
          <p:nvPr/>
        </p:nvSpPr>
        <p:spPr>
          <a:xfrm>
            <a:off x="565573" y="3952240"/>
            <a:ext cx="8280400" cy="307777"/>
          </a:xfrm>
          <a:prstGeom prst="rect">
            <a:avLst/>
          </a:prstGeom>
          <a:noFill/>
        </p:spPr>
        <p:txBody>
          <a:bodyPr wrap="square" rtlCol="0">
            <a:spAutoFit/>
          </a:bodyPr>
          <a:lstStyle/>
          <a:p>
            <a:r>
              <a:rPr lang="en-US" dirty="0"/>
              <a:t>Figure 3 : Sample 1 MIG welding of AA6061 and A588k HSLA steel using parameters  </a:t>
            </a:r>
          </a:p>
        </p:txBody>
      </p:sp>
      <p:graphicFrame>
        <p:nvGraphicFramePr>
          <p:cNvPr id="27" name="Table 26"/>
          <p:cNvGraphicFramePr>
            <a:graphicFrameLocks noGrp="1"/>
          </p:cNvGraphicFramePr>
          <p:nvPr/>
        </p:nvGraphicFramePr>
        <p:xfrm>
          <a:off x="655321" y="4429760"/>
          <a:ext cx="7874001" cy="831426"/>
        </p:xfrm>
        <a:graphic>
          <a:graphicData uri="http://schemas.openxmlformats.org/drawingml/2006/table">
            <a:tbl>
              <a:tblPr firstRow="1" bandRow="1">
                <a:tableStyleId>{5940675A-B579-460E-94D1-54222C63F5DA}</a:tableStyleId>
              </a:tblPr>
              <a:tblGrid>
                <a:gridCol w="1148080">
                  <a:extLst>
                    <a:ext uri="{9D8B030D-6E8A-4147-A177-3AD203B41FA5}">
                      <a16:colId xmlns:a16="http://schemas.microsoft.com/office/drawing/2014/main" val="20000"/>
                    </a:ext>
                  </a:extLst>
                </a:gridCol>
                <a:gridCol w="1239520">
                  <a:extLst>
                    <a:ext uri="{9D8B030D-6E8A-4147-A177-3AD203B41FA5}">
                      <a16:colId xmlns:a16="http://schemas.microsoft.com/office/drawing/2014/main" val="20001"/>
                    </a:ext>
                  </a:extLst>
                </a:gridCol>
                <a:gridCol w="1696720">
                  <a:extLst>
                    <a:ext uri="{9D8B030D-6E8A-4147-A177-3AD203B41FA5}">
                      <a16:colId xmlns:a16="http://schemas.microsoft.com/office/drawing/2014/main" val="20002"/>
                    </a:ext>
                  </a:extLst>
                </a:gridCol>
                <a:gridCol w="1778000">
                  <a:extLst>
                    <a:ext uri="{9D8B030D-6E8A-4147-A177-3AD203B41FA5}">
                      <a16:colId xmlns:a16="http://schemas.microsoft.com/office/drawing/2014/main" val="20003"/>
                    </a:ext>
                  </a:extLst>
                </a:gridCol>
                <a:gridCol w="2011681">
                  <a:extLst>
                    <a:ext uri="{9D8B030D-6E8A-4147-A177-3AD203B41FA5}">
                      <a16:colId xmlns:a16="http://schemas.microsoft.com/office/drawing/2014/main" val="20004"/>
                    </a:ext>
                  </a:extLst>
                </a:gridCol>
              </a:tblGrid>
              <a:tr h="460586">
                <a:tc>
                  <a:txBody>
                    <a:bodyPr/>
                    <a:lstStyle/>
                    <a:p>
                      <a:r>
                        <a:rPr lang="en-US" dirty="0"/>
                        <a:t> Current</a:t>
                      </a:r>
                      <a:r>
                        <a:rPr lang="en-US" baseline="0" dirty="0"/>
                        <a:t> </a:t>
                      </a:r>
                      <a:r>
                        <a:rPr lang="en-US" dirty="0"/>
                        <a:t>(A)</a:t>
                      </a:r>
                    </a:p>
                  </a:txBody>
                  <a:tcPr/>
                </a:tc>
                <a:tc>
                  <a:txBody>
                    <a:bodyPr/>
                    <a:lstStyle/>
                    <a:p>
                      <a:r>
                        <a:rPr lang="en-US" dirty="0"/>
                        <a:t>   Voltage (V)</a:t>
                      </a:r>
                    </a:p>
                  </a:txBody>
                  <a:tcPr/>
                </a:tc>
                <a:tc>
                  <a:txBody>
                    <a:bodyPr/>
                    <a:lstStyle/>
                    <a:p>
                      <a:r>
                        <a:rPr lang="en-US" dirty="0"/>
                        <a:t>   Speed(mm/sec)</a:t>
                      </a:r>
                    </a:p>
                  </a:txBody>
                  <a:tcPr/>
                </a:tc>
                <a:tc>
                  <a:txBody>
                    <a:bodyPr/>
                    <a:lstStyle/>
                    <a:p>
                      <a:r>
                        <a:rPr lang="en-US" dirty="0"/>
                        <a:t>Wire feed</a:t>
                      </a:r>
                      <a:r>
                        <a:rPr lang="en-US" baseline="0" dirty="0"/>
                        <a:t> </a:t>
                      </a:r>
                      <a:r>
                        <a:rPr lang="en-US" dirty="0"/>
                        <a:t>(m/min)</a:t>
                      </a:r>
                    </a:p>
                  </a:txBody>
                  <a:tcPr/>
                </a:tc>
                <a:tc>
                  <a:txBody>
                    <a:bodyPr/>
                    <a:lstStyle/>
                    <a:p>
                      <a:r>
                        <a:rPr lang="en-US" dirty="0"/>
                        <a:t> Gas flow</a:t>
                      </a:r>
                      <a:r>
                        <a:rPr lang="en-US" baseline="0" dirty="0"/>
                        <a:t> rate (lpm)</a:t>
                      </a:r>
                      <a:endParaRPr lang="en-US" dirty="0"/>
                    </a:p>
                  </a:txBody>
                  <a:tcPr/>
                </a:tc>
                <a:extLst>
                  <a:ext uri="{0D108BD9-81ED-4DB2-BD59-A6C34878D82A}">
                    <a16:rowId xmlns:a16="http://schemas.microsoft.com/office/drawing/2014/main" val="10000"/>
                  </a:ext>
                </a:extLst>
              </a:tr>
              <a:tr h="370840">
                <a:tc>
                  <a:txBody>
                    <a:bodyPr/>
                    <a:lstStyle/>
                    <a:p>
                      <a:r>
                        <a:rPr lang="en-US" dirty="0"/>
                        <a:t>      85</a:t>
                      </a:r>
                    </a:p>
                  </a:txBody>
                  <a:tcPr/>
                </a:tc>
                <a:tc>
                  <a:txBody>
                    <a:bodyPr/>
                    <a:lstStyle/>
                    <a:p>
                      <a:r>
                        <a:rPr lang="en-US" dirty="0"/>
                        <a:t>      16.5</a:t>
                      </a:r>
                    </a:p>
                  </a:txBody>
                  <a:tcPr/>
                </a:tc>
                <a:tc>
                  <a:txBody>
                    <a:bodyPr/>
                    <a:lstStyle/>
                    <a:p>
                      <a:r>
                        <a:rPr lang="en-US" dirty="0"/>
                        <a:t>             6</a:t>
                      </a:r>
                    </a:p>
                  </a:txBody>
                  <a:tcPr/>
                </a:tc>
                <a:tc>
                  <a:txBody>
                    <a:bodyPr/>
                    <a:lstStyle/>
                    <a:p>
                      <a:r>
                        <a:rPr lang="en-US" dirty="0"/>
                        <a:t>            3.9</a:t>
                      </a:r>
                    </a:p>
                  </a:txBody>
                  <a:tcPr/>
                </a:tc>
                <a:tc>
                  <a:txBody>
                    <a:bodyPr/>
                    <a:lstStyle/>
                    <a:p>
                      <a:r>
                        <a:rPr lang="en-US" dirty="0"/>
                        <a:t>               15</a:t>
                      </a:r>
                    </a:p>
                  </a:txBody>
                  <a:tcPr/>
                </a:tc>
                <a:extLst>
                  <a:ext uri="{0D108BD9-81ED-4DB2-BD59-A6C34878D82A}">
                    <a16:rowId xmlns:a16="http://schemas.microsoft.com/office/drawing/2014/main" val="10001"/>
                  </a:ext>
                </a:extLst>
              </a:tr>
            </a:tbl>
          </a:graphicData>
        </a:graphic>
      </p:graphicFrame>
      <p:pic>
        <p:nvPicPr>
          <p:cNvPr id="2051" name="Picture 3"/>
          <p:cNvPicPr>
            <a:picLocks noChangeAspect="1" noChangeArrowheads="1"/>
          </p:cNvPicPr>
          <p:nvPr/>
        </p:nvPicPr>
        <p:blipFill>
          <a:blip r:embed="rId4"/>
          <a:srcRect/>
          <a:stretch>
            <a:fillRect/>
          </a:stretch>
        </p:blipFill>
        <p:spPr bwMode="auto">
          <a:xfrm>
            <a:off x="640397" y="828630"/>
            <a:ext cx="7848282" cy="308673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kumimoji="0" lang="en-US" sz="12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17-Nov-20</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15M216</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BE: </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053486396"/>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22</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8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PAGE</a:t>
            </a:r>
            <a:endParaRPr kumimoji="0" sz="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defTabSz="914400" rtl="0" eaLnBrk="1" fontAlgn="auto" latinLnBrk="0" hangingPunct="1">
              <a:lnSpc>
                <a:spcPct val="119000"/>
              </a:lnSpc>
              <a:spcBef>
                <a:spcPts val="0"/>
              </a:spcBef>
              <a:spcAft>
                <a:spcPts val="0"/>
              </a:spcAft>
              <a:buClr>
                <a:srgbClr val="000000"/>
              </a:buClr>
              <a:buSzPts val="1200"/>
              <a:buFont typeface="Arial" panose="020B0604020202020204"/>
              <a:buNone/>
              <a:tabLst/>
              <a:defRPr/>
            </a:pPr>
            <a:r>
              <a:rPr kumimoji="0" lang="en-US" sz="12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Department of Mechanical Engineering</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IN" sz="1400" b="0" i="0" u="none" strike="noStrike" kern="0" cap="none" spc="0" normalizeH="0" baseline="0" noProof="0">
              <a:ln>
                <a:solidFill>
                  <a:srgbClr val="FFFFFF"/>
                </a:solidFill>
              </a:ln>
              <a:solidFill>
                <a:srgbClr val="FFFFFF"/>
              </a:solidFill>
              <a:effectLst/>
              <a:uLnTx/>
              <a:uFillTx/>
              <a:latin typeface="Arial"/>
              <a:ea typeface="+mn-ea"/>
              <a:cs typeface="+mn-cs"/>
              <a:sym typeface="Arial" panose="020B0604020202020204"/>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lang="en-IN" sz="1200" b="1" dirty="0">
                <a:solidFill>
                  <a:srgbClr val="1F497D"/>
                </a:solidFill>
              </a:rPr>
              <a:t>14</a:t>
            </a:r>
            <a:r>
              <a:rPr kumimoji="0" lang="en-IN" sz="1200" b="1" i="0" u="none" strike="noStrike" kern="0" cap="none" spc="0" normalizeH="0" baseline="0" noProof="0" dirty="0">
                <a:ln>
                  <a:noFill/>
                </a:ln>
                <a:solidFill>
                  <a:srgbClr val="1F497D"/>
                </a:solidFill>
                <a:effectLst/>
                <a:uLnTx/>
                <a:uFillTx/>
                <a:latin typeface="Arial" panose="020B0604020202020204"/>
                <a:cs typeface="Arial" panose="020B0604020202020204"/>
                <a:sym typeface="Arial" panose="020B0604020202020204"/>
              </a:rPr>
              <a:t>/02</a:t>
            </a:r>
            <a:r>
              <a:rPr kumimoji="0" lang="en-US" sz="1200" b="1"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rPr>
              <a:t>/2023</a:t>
            </a:r>
            <a:endParaRPr kumimoji="0" sz="1200" b="0"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lvl="0">
              <a:buClr>
                <a:srgbClr val="FF0000"/>
              </a:buClr>
              <a:buSzPts val="2800"/>
              <a:defRPr/>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a:t>
            </a:r>
            <a:r>
              <a:rPr kumimoji="0" lang="en-IN" sz="1200" b="1" i="0" u="none" strike="noStrike" kern="0" cap="none" spc="0" normalizeH="0" baseline="0" noProof="0" dirty="0">
                <a:ln>
                  <a:noFill/>
                </a:ln>
                <a:solidFill>
                  <a:srgbClr val="000099"/>
                </a:solidFill>
                <a:effectLst/>
                <a:uLnTx/>
                <a:uFillTx/>
                <a:latin typeface="Arial" panose="020B0604020202020204" pitchFamily="34" charset="0"/>
                <a:cs typeface="Arial" panose="020B0604020202020204" pitchFamily="34" charset="0"/>
                <a:sym typeface="Arial" panose="020B0604020202020204"/>
              </a:rPr>
              <a:t>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1000"/>
              </a:lnSpc>
              <a:spcBef>
                <a:spcPts val="0"/>
              </a:spcBef>
              <a:spcAft>
                <a:spcPts val="0"/>
              </a:spcAft>
              <a:buClr>
                <a:srgbClr val="000000"/>
              </a:buClr>
              <a:buSzPts val="1400"/>
              <a:buFont typeface="Arial" panose="020B0604020202020204"/>
              <a:buNone/>
              <a:tabLst/>
              <a:defRPr/>
            </a:pPr>
            <a:r>
              <a:rPr kumimoji="0" lang="en-US" sz="1200" b="1" i="0" u="none" strike="noStrike" kern="0" cap="none" spc="0" normalizeH="0" baseline="0" noProof="0" dirty="0">
                <a:ln>
                  <a:noFill/>
                </a:ln>
                <a:solidFill>
                  <a:srgbClr val="000099"/>
                </a:solidFill>
                <a:effectLst/>
                <a:highlight>
                  <a:srgbClr val="FFFFFF"/>
                </a:highlight>
                <a:uLnTx/>
                <a:uFillTx/>
                <a:latin typeface="Arial" panose="020B0604020202020204"/>
                <a:ea typeface="Arial" panose="020B0604020202020204"/>
                <a:cs typeface="Arial" panose="020B0604020202020204"/>
                <a:sym typeface="Arial" panose="020B0604020202020204"/>
              </a:rPr>
              <a:t>PROJECT PHASE 2</a:t>
            </a:r>
            <a:endParaRPr kumimoji="0" sz="1200" b="0" i="0" u="none" strike="noStrike" kern="0" cap="none" spc="0" normalizeH="0" baseline="0" noProof="0" dirty="0">
              <a:ln>
                <a:noFill/>
              </a:ln>
              <a:solidFill>
                <a:srgbClr val="000000"/>
              </a:solidFill>
              <a:effectLst/>
              <a:highlight>
                <a:srgbClr val="FFFFFF"/>
              </a:highlight>
              <a:uLnTx/>
              <a:uFillTx/>
              <a:latin typeface="Arial" panose="020B0604020202020204"/>
              <a:ea typeface="Arial" panose="020B0604020202020204"/>
              <a:cs typeface="Arial" panose="020B0604020202020204"/>
              <a:sym typeface="Arial" panose="020B0604020202020204"/>
            </a:endParaRPr>
          </a:p>
        </p:txBody>
      </p:sp>
      <p:sp>
        <p:nvSpPr>
          <p:cNvPr id="23" name="TextBox 22"/>
          <p:cNvSpPr txBox="1"/>
          <p:nvPr/>
        </p:nvSpPr>
        <p:spPr>
          <a:xfrm>
            <a:off x="541867" y="3981026"/>
            <a:ext cx="8280400" cy="307777"/>
          </a:xfrm>
          <a:prstGeom prst="rect">
            <a:avLst/>
          </a:prstGeom>
          <a:noFill/>
        </p:spPr>
        <p:txBody>
          <a:bodyPr wrap="square" rtlCol="0">
            <a:spAutoFit/>
          </a:bodyPr>
          <a:lstStyle/>
          <a:p>
            <a:r>
              <a:rPr lang="en-US" dirty="0"/>
              <a:t>Figure 4 : Sample 2 MIG welding of AA6061 and A588k HSLA steel using parameters  </a:t>
            </a:r>
          </a:p>
        </p:txBody>
      </p:sp>
      <p:graphicFrame>
        <p:nvGraphicFramePr>
          <p:cNvPr id="24" name="Table 23"/>
          <p:cNvGraphicFramePr>
            <a:graphicFrameLocks noGrp="1"/>
          </p:cNvGraphicFramePr>
          <p:nvPr/>
        </p:nvGraphicFramePr>
        <p:xfrm>
          <a:off x="653626" y="4445000"/>
          <a:ext cx="7874001" cy="831426"/>
        </p:xfrm>
        <a:graphic>
          <a:graphicData uri="http://schemas.openxmlformats.org/drawingml/2006/table">
            <a:tbl>
              <a:tblPr firstRow="1" bandRow="1">
                <a:tableStyleId>{5940675A-B579-460E-94D1-54222C63F5DA}</a:tableStyleId>
              </a:tblPr>
              <a:tblGrid>
                <a:gridCol w="1148080">
                  <a:extLst>
                    <a:ext uri="{9D8B030D-6E8A-4147-A177-3AD203B41FA5}">
                      <a16:colId xmlns:a16="http://schemas.microsoft.com/office/drawing/2014/main" val="20000"/>
                    </a:ext>
                  </a:extLst>
                </a:gridCol>
                <a:gridCol w="1239520">
                  <a:extLst>
                    <a:ext uri="{9D8B030D-6E8A-4147-A177-3AD203B41FA5}">
                      <a16:colId xmlns:a16="http://schemas.microsoft.com/office/drawing/2014/main" val="20001"/>
                    </a:ext>
                  </a:extLst>
                </a:gridCol>
                <a:gridCol w="1696720">
                  <a:extLst>
                    <a:ext uri="{9D8B030D-6E8A-4147-A177-3AD203B41FA5}">
                      <a16:colId xmlns:a16="http://schemas.microsoft.com/office/drawing/2014/main" val="20002"/>
                    </a:ext>
                  </a:extLst>
                </a:gridCol>
                <a:gridCol w="1778000">
                  <a:extLst>
                    <a:ext uri="{9D8B030D-6E8A-4147-A177-3AD203B41FA5}">
                      <a16:colId xmlns:a16="http://schemas.microsoft.com/office/drawing/2014/main" val="20003"/>
                    </a:ext>
                  </a:extLst>
                </a:gridCol>
                <a:gridCol w="2011681">
                  <a:extLst>
                    <a:ext uri="{9D8B030D-6E8A-4147-A177-3AD203B41FA5}">
                      <a16:colId xmlns:a16="http://schemas.microsoft.com/office/drawing/2014/main" val="20004"/>
                    </a:ext>
                  </a:extLst>
                </a:gridCol>
              </a:tblGrid>
              <a:tr h="460586">
                <a:tc>
                  <a:txBody>
                    <a:bodyPr/>
                    <a:lstStyle/>
                    <a:p>
                      <a:r>
                        <a:rPr lang="en-US" dirty="0"/>
                        <a:t> Current</a:t>
                      </a:r>
                      <a:r>
                        <a:rPr lang="en-US" baseline="0" dirty="0"/>
                        <a:t> </a:t>
                      </a:r>
                      <a:r>
                        <a:rPr lang="en-US" dirty="0"/>
                        <a:t>(A)</a:t>
                      </a:r>
                    </a:p>
                  </a:txBody>
                  <a:tcPr/>
                </a:tc>
                <a:tc>
                  <a:txBody>
                    <a:bodyPr/>
                    <a:lstStyle/>
                    <a:p>
                      <a:r>
                        <a:rPr lang="en-US" dirty="0"/>
                        <a:t>   Voltage (V)</a:t>
                      </a:r>
                    </a:p>
                  </a:txBody>
                  <a:tcPr/>
                </a:tc>
                <a:tc>
                  <a:txBody>
                    <a:bodyPr/>
                    <a:lstStyle/>
                    <a:p>
                      <a:r>
                        <a:rPr lang="en-US" dirty="0"/>
                        <a:t>   Speed(mm/sec)</a:t>
                      </a:r>
                    </a:p>
                  </a:txBody>
                  <a:tcPr/>
                </a:tc>
                <a:tc>
                  <a:txBody>
                    <a:bodyPr/>
                    <a:lstStyle/>
                    <a:p>
                      <a:r>
                        <a:rPr lang="en-US" dirty="0"/>
                        <a:t>Wire feed</a:t>
                      </a:r>
                      <a:r>
                        <a:rPr lang="en-US" baseline="0" dirty="0"/>
                        <a:t> </a:t>
                      </a:r>
                      <a:r>
                        <a:rPr lang="en-US" dirty="0"/>
                        <a:t>(m/min)</a:t>
                      </a:r>
                    </a:p>
                  </a:txBody>
                  <a:tcPr/>
                </a:tc>
                <a:tc>
                  <a:txBody>
                    <a:bodyPr/>
                    <a:lstStyle/>
                    <a:p>
                      <a:r>
                        <a:rPr lang="en-US" dirty="0"/>
                        <a:t> Gas flow</a:t>
                      </a:r>
                      <a:r>
                        <a:rPr lang="en-US" baseline="0" dirty="0"/>
                        <a:t> rate (lpm)</a:t>
                      </a:r>
                      <a:endParaRPr lang="en-US" dirty="0"/>
                    </a:p>
                  </a:txBody>
                  <a:tcPr/>
                </a:tc>
                <a:extLst>
                  <a:ext uri="{0D108BD9-81ED-4DB2-BD59-A6C34878D82A}">
                    <a16:rowId xmlns:a16="http://schemas.microsoft.com/office/drawing/2014/main" val="10000"/>
                  </a:ext>
                </a:extLst>
              </a:tr>
              <a:tr h="370840">
                <a:tc>
                  <a:txBody>
                    <a:bodyPr/>
                    <a:lstStyle/>
                    <a:p>
                      <a:r>
                        <a:rPr lang="en-US" dirty="0"/>
                        <a:t>      90</a:t>
                      </a:r>
                    </a:p>
                  </a:txBody>
                  <a:tcPr/>
                </a:tc>
                <a:tc>
                  <a:txBody>
                    <a:bodyPr/>
                    <a:lstStyle/>
                    <a:p>
                      <a:r>
                        <a:rPr lang="en-US" dirty="0"/>
                        <a:t>      16.6</a:t>
                      </a:r>
                    </a:p>
                  </a:txBody>
                  <a:tcPr/>
                </a:tc>
                <a:tc>
                  <a:txBody>
                    <a:bodyPr/>
                    <a:lstStyle/>
                    <a:p>
                      <a:r>
                        <a:rPr lang="en-US" dirty="0"/>
                        <a:t>             8</a:t>
                      </a:r>
                    </a:p>
                  </a:txBody>
                  <a:tcPr/>
                </a:tc>
                <a:tc>
                  <a:txBody>
                    <a:bodyPr/>
                    <a:lstStyle/>
                    <a:p>
                      <a:r>
                        <a:rPr lang="en-US" dirty="0"/>
                        <a:t>            4.1</a:t>
                      </a:r>
                    </a:p>
                  </a:txBody>
                  <a:tcPr/>
                </a:tc>
                <a:tc>
                  <a:txBody>
                    <a:bodyPr/>
                    <a:lstStyle/>
                    <a:p>
                      <a:r>
                        <a:rPr lang="en-US" dirty="0"/>
                        <a:t>               15</a:t>
                      </a:r>
                    </a:p>
                  </a:txBody>
                  <a:tcPr/>
                </a:tc>
                <a:extLst>
                  <a:ext uri="{0D108BD9-81ED-4DB2-BD59-A6C34878D82A}">
                    <a16:rowId xmlns:a16="http://schemas.microsoft.com/office/drawing/2014/main" val="10001"/>
                  </a:ext>
                </a:extLst>
              </a:tr>
            </a:tbl>
          </a:graphicData>
        </a:graphic>
      </p:graphicFrame>
      <p:pic>
        <p:nvPicPr>
          <p:cNvPr id="3075" name="Picture 3"/>
          <p:cNvPicPr>
            <a:picLocks noChangeAspect="1" noChangeArrowheads="1"/>
          </p:cNvPicPr>
          <p:nvPr/>
        </p:nvPicPr>
        <p:blipFill>
          <a:blip r:embed="rId4"/>
          <a:srcRect/>
          <a:stretch>
            <a:fillRect/>
          </a:stretch>
        </p:blipFill>
        <p:spPr bwMode="auto">
          <a:xfrm>
            <a:off x="645371" y="780625"/>
            <a:ext cx="7917815" cy="316452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kumimoji="0" lang="en-US" sz="12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17-Nov-20</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15M216</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BE: </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053486396"/>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23</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8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PAGE</a:t>
            </a:r>
            <a:endParaRPr kumimoji="0" sz="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defTabSz="914400" rtl="0" eaLnBrk="1" fontAlgn="auto" latinLnBrk="0" hangingPunct="1">
              <a:lnSpc>
                <a:spcPct val="119000"/>
              </a:lnSpc>
              <a:spcBef>
                <a:spcPts val="0"/>
              </a:spcBef>
              <a:spcAft>
                <a:spcPts val="0"/>
              </a:spcAft>
              <a:buClr>
                <a:srgbClr val="000000"/>
              </a:buClr>
              <a:buSzPts val="1200"/>
              <a:buFont typeface="Arial" panose="020B0604020202020204"/>
              <a:buNone/>
              <a:tabLst/>
              <a:defRPr/>
            </a:pPr>
            <a:r>
              <a:rPr kumimoji="0" lang="en-US" sz="12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Department of Mechanical Engineering</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IN" sz="1400" b="0" i="0" u="none" strike="noStrike" kern="0" cap="none" spc="0" normalizeH="0" baseline="0" noProof="0">
              <a:ln>
                <a:solidFill>
                  <a:srgbClr val="FFFFFF"/>
                </a:solidFill>
              </a:ln>
              <a:solidFill>
                <a:srgbClr val="FFFFFF"/>
              </a:solidFill>
              <a:effectLst/>
              <a:uLnTx/>
              <a:uFillTx/>
              <a:latin typeface="Arial"/>
              <a:ea typeface="+mn-ea"/>
              <a:cs typeface="+mn-cs"/>
              <a:sym typeface="Arial" panose="020B0604020202020204"/>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lang="en-IN" sz="1200" b="1" dirty="0">
                <a:solidFill>
                  <a:srgbClr val="1F497D"/>
                </a:solidFill>
              </a:rPr>
              <a:t>14</a:t>
            </a:r>
            <a:r>
              <a:rPr kumimoji="0" lang="en-IN" sz="1200" b="1" i="0" u="none" strike="noStrike" kern="0" cap="none" spc="0" normalizeH="0" baseline="0" noProof="0" dirty="0">
                <a:ln>
                  <a:noFill/>
                </a:ln>
                <a:solidFill>
                  <a:srgbClr val="1F497D"/>
                </a:solidFill>
                <a:effectLst/>
                <a:uLnTx/>
                <a:uFillTx/>
                <a:latin typeface="Arial" panose="020B0604020202020204"/>
                <a:cs typeface="Arial" panose="020B0604020202020204"/>
                <a:sym typeface="Arial" panose="020B0604020202020204"/>
              </a:rPr>
              <a:t>/02</a:t>
            </a:r>
            <a:r>
              <a:rPr kumimoji="0" lang="en-US" sz="1200" b="1"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rPr>
              <a:t>/2023</a:t>
            </a:r>
            <a:endParaRPr kumimoji="0" sz="1200" b="0"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lvl="0">
              <a:buClr>
                <a:srgbClr val="FF0000"/>
              </a:buClr>
              <a:buSzPts val="2800"/>
              <a:defRPr/>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a:t>
            </a:r>
            <a:r>
              <a:rPr kumimoji="0" lang="en-IN" sz="1200" b="1" i="0" u="none" strike="noStrike" kern="0" cap="none" spc="0" normalizeH="0" baseline="0" noProof="0" dirty="0">
                <a:ln>
                  <a:noFill/>
                </a:ln>
                <a:solidFill>
                  <a:srgbClr val="000099"/>
                </a:solidFill>
                <a:effectLst/>
                <a:uLnTx/>
                <a:uFillTx/>
                <a:latin typeface="Arial" panose="020B0604020202020204" pitchFamily="34" charset="0"/>
                <a:cs typeface="Arial" panose="020B0604020202020204" pitchFamily="34" charset="0"/>
                <a:sym typeface="Arial" panose="020B0604020202020204"/>
              </a:rPr>
              <a:t>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1000"/>
              </a:lnSpc>
              <a:spcBef>
                <a:spcPts val="0"/>
              </a:spcBef>
              <a:spcAft>
                <a:spcPts val="0"/>
              </a:spcAft>
              <a:buClr>
                <a:srgbClr val="000000"/>
              </a:buClr>
              <a:buSzPts val="1400"/>
              <a:buFont typeface="Arial" panose="020B0604020202020204"/>
              <a:buNone/>
              <a:tabLst/>
              <a:defRPr/>
            </a:pPr>
            <a:r>
              <a:rPr kumimoji="0" lang="en-US" sz="1200" b="1" i="0" u="none" strike="noStrike" kern="0" cap="none" spc="0" normalizeH="0" baseline="0" noProof="0" dirty="0">
                <a:ln>
                  <a:noFill/>
                </a:ln>
                <a:solidFill>
                  <a:srgbClr val="000099"/>
                </a:solidFill>
                <a:effectLst/>
                <a:highlight>
                  <a:srgbClr val="FFFFFF"/>
                </a:highlight>
                <a:uLnTx/>
                <a:uFillTx/>
                <a:latin typeface="Arial" panose="020B0604020202020204"/>
                <a:ea typeface="Arial" panose="020B0604020202020204"/>
                <a:cs typeface="Arial" panose="020B0604020202020204"/>
                <a:sym typeface="Arial" panose="020B0604020202020204"/>
              </a:rPr>
              <a:t>PROJECT PHASE 2</a:t>
            </a:r>
            <a:endParaRPr kumimoji="0" sz="1200" b="0" i="0" u="none" strike="noStrike" kern="0" cap="none" spc="0" normalizeH="0" baseline="0" noProof="0" dirty="0">
              <a:ln>
                <a:noFill/>
              </a:ln>
              <a:solidFill>
                <a:srgbClr val="000000"/>
              </a:solidFill>
              <a:effectLst/>
              <a:highlight>
                <a:srgbClr val="FFFFFF"/>
              </a:highlight>
              <a:uLnTx/>
              <a:uFillTx/>
              <a:latin typeface="Arial" panose="020B0604020202020204"/>
              <a:ea typeface="Arial" panose="020B0604020202020204"/>
              <a:cs typeface="Arial" panose="020B0604020202020204"/>
              <a:sym typeface="Arial" panose="020B0604020202020204"/>
            </a:endParaRPr>
          </a:p>
        </p:txBody>
      </p:sp>
      <p:graphicFrame>
        <p:nvGraphicFramePr>
          <p:cNvPr id="23" name="Table 22"/>
          <p:cNvGraphicFramePr>
            <a:graphicFrameLocks noGrp="1"/>
          </p:cNvGraphicFramePr>
          <p:nvPr/>
        </p:nvGraphicFramePr>
        <p:xfrm>
          <a:off x="662093" y="4460240"/>
          <a:ext cx="7874001" cy="831426"/>
        </p:xfrm>
        <a:graphic>
          <a:graphicData uri="http://schemas.openxmlformats.org/drawingml/2006/table">
            <a:tbl>
              <a:tblPr firstRow="1" bandRow="1">
                <a:tableStyleId>{5940675A-B579-460E-94D1-54222C63F5DA}</a:tableStyleId>
              </a:tblPr>
              <a:tblGrid>
                <a:gridCol w="1148080">
                  <a:extLst>
                    <a:ext uri="{9D8B030D-6E8A-4147-A177-3AD203B41FA5}">
                      <a16:colId xmlns:a16="http://schemas.microsoft.com/office/drawing/2014/main" val="20000"/>
                    </a:ext>
                  </a:extLst>
                </a:gridCol>
                <a:gridCol w="1239520">
                  <a:extLst>
                    <a:ext uri="{9D8B030D-6E8A-4147-A177-3AD203B41FA5}">
                      <a16:colId xmlns:a16="http://schemas.microsoft.com/office/drawing/2014/main" val="20001"/>
                    </a:ext>
                  </a:extLst>
                </a:gridCol>
                <a:gridCol w="1696720">
                  <a:extLst>
                    <a:ext uri="{9D8B030D-6E8A-4147-A177-3AD203B41FA5}">
                      <a16:colId xmlns:a16="http://schemas.microsoft.com/office/drawing/2014/main" val="20002"/>
                    </a:ext>
                  </a:extLst>
                </a:gridCol>
                <a:gridCol w="1778000">
                  <a:extLst>
                    <a:ext uri="{9D8B030D-6E8A-4147-A177-3AD203B41FA5}">
                      <a16:colId xmlns:a16="http://schemas.microsoft.com/office/drawing/2014/main" val="20003"/>
                    </a:ext>
                  </a:extLst>
                </a:gridCol>
                <a:gridCol w="2011681">
                  <a:extLst>
                    <a:ext uri="{9D8B030D-6E8A-4147-A177-3AD203B41FA5}">
                      <a16:colId xmlns:a16="http://schemas.microsoft.com/office/drawing/2014/main" val="20004"/>
                    </a:ext>
                  </a:extLst>
                </a:gridCol>
              </a:tblGrid>
              <a:tr h="460586">
                <a:tc>
                  <a:txBody>
                    <a:bodyPr/>
                    <a:lstStyle/>
                    <a:p>
                      <a:r>
                        <a:rPr lang="en-US" dirty="0"/>
                        <a:t> Current</a:t>
                      </a:r>
                      <a:r>
                        <a:rPr lang="en-US" baseline="0" dirty="0"/>
                        <a:t> </a:t>
                      </a:r>
                      <a:r>
                        <a:rPr lang="en-US" dirty="0"/>
                        <a:t>(A)</a:t>
                      </a:r>
                    </a:p>
                  </a:txBody>
                  <a:tcPr/>
                </a:tc>
                <a:tc>
                  <a:txBody>
                    <a:bodyPr/>
                    <a:lstStyle/>
                    <a:p>
                      <a:r>
                        <a:rPr lang="en-US" dirty="0"/>
                        <a:t>   Voltage (V)</a:t>
                      </a:r>
                    </a:p>
                  </a:txBody>
                  <a:tcPr/>
                </a:tc>
                <a:tc>
                  <a:txBody>
                    <a:bodyPr/>
                    <a:lstStyle/>
                    <a:p>
                      <a:r>
                        <a:rPr lang="en-US" dirty="0"/>
                        <a:t>   Speed(mm/sec)</a:t>
                      </a:r>
                    </a:p>
                  </a:txBody>
                  <a:tcPr/>
                </a:tc>
                <a:tc>
                  <a:txBody>
                    <a:bodyPr/>
                    <a:lstStyle/>
                    <a:p>
                      <a:r>
                        <a:rPr lang="en-US" dirty="0"/>
                        <a:t>Wire feed</a:t>
                      </a:r>
                      <a:r>
                        <a:rPr lang="en-US" baseline="0" dirty="0"/>
                        <a:t> </a:t>
                      </a:r>
                      <a:r>
                        <a:rPr lang="en-US" dirty="0"/>
                        <a:t>(m/min)</a:t>
                      </a:r>
                    </a:p>
                  </a:txBody>
                  <a:tcPr/>
                </a:tc>
                <a:tc>
                  <a:txBody>
                    <a:bodyPr/>
                    <a:lstStyle/>
                    <a:p>
                      <a:r>
                        <a:rPr lang="en-US" dirty="0"/>
                        <a:t> Gas flow</a:t>
                      </a:r>
                      <a:r>
                        <a:rPr lang="en-US" baseline="0" dirty="0"/>
                        <a:t> rate (lpm)</a:t>
                      </a:r>
                      <a:endParaRPr lang="en-US" dirty="0"/>
                    </a:p>
                  </a:txBody>
                  <a:tcPr/>
                </a:tc>
                <a:extLst>
                  <a:ext uri="{0D108BD9-81ED-4DB2-BD59-A6C34878D82A}">
                    <a16:rowId xmlns:a16="http://schemas.microsoft.com/office/drawing/2014/main" val="10000"/>
                  </a:ext>
                </a:extLst>
              </a:tr>
              <a:tr h="370840">
                <a:tc>
                  <a:txBody>
                    <a:bodyPr/>
                    <a:lstStyle/>
                    <a:p>
                      <a:r>
                        <a:rPr lang="en-US" dirty="0"/>
                        <a:t>      100</a:t>
                      </a:r>
                    </a:p>
                  </a:txBody>
                  <a:tcPr/>
                </a:tc>
                <a:tc>
                  <a:txBody>
                    <a:bodyPr/>
                    <a:lstStyle/>
                    <a:p>
                      <a:r>
                        <a:rPr lang="en-US" dirty="0"/>
                        <a:t>      16.9</a:t>
                      </a:r>
                    </a:p>
                  </a:txBody>
                  <a:tcPr/>
                </a:tc>
                <a:tc>
                  <a:txBody>
                    <a:bodyPr/>
                    <a:lstStyle/>
                    <a:p>
                      <a:r>
                        <a:rPr lang="en-US" dirty="0"/>
                        <a:t>             10</a:t>
                      </a:r>
                    </a:p>
                  </a:txBody>
                  <a:tcPr/>
                </a:tc>
                <a:tc>
                  <a:txBody>
                    <a:bodyPr/>
                    <a:lstStyle/>
                    <a:p>
                      <a:r>
                        <a:rPr lang="en-US" dirty="0"/>
                        <a:t>            4.5</a:t>
                      </a:r>
                    </a:p>
                  </a:txBody>
                  <a:tcPr/>
                </a:tc>
                <a:tc>
                  <a:txBody>
                    <a:bodyPr/>
                    <a:lstStyle/>
                    <a:p>
                      <a:r>
                        <a:rPr lang="en-US" dirty="0"/>
                        <a:t>               15</a:t>
                      </a:r>
                    </a:p>
                  </a:txBody>
                  <a:tcPr/>
                </a:tc>
                <a:extLst>
                  <a:ext uri="{0D108BD9-81ED-4DB2-BD59-A6C34878D82A}">
                    <a16:rowId xmlns:a16="http://schemas.microsoft.com/office/drawing/2014/main" val="10001"/>
                  </a:ext>
                </a:extLst>
              </a:tr>
            </a:tbl>
          </a:graphicData>
        </a:graphic>
      </p:graphicFrame>
      <p:sp>
        <p:nvSpPr>
          <p:cNvPr id="24" name="TextBox 23"/>
          <p:cNvSpPr txBox="1"/>
          <p:nvPr/>
        </p:nvSpPr>
        <p:spPr>
          <a:xfrm>
            <a:off x="548640" y="4023360"/>
            <a:ext cx="8280400" cy="307777"/>
          </a:xfrm>
          <a:prstGeom prst="rect">
            <a:avLst/>
          </a:prstGeom>
          <a:noFill/>
        </p:spPr>
        <p:txBody>
          <a:bodyPr wrap="square" rtlCol="0">
            <a:spAutoFit/>
          </a:bodyPr>
          <a:lstStyle/>
          <a:p>
            <a:r>
              <a:rPr lang="en-US" dirty="0"/>
              <a:t>Figure 5 : Sample 3 MIG welding of AA6061 and A588k HSLA steel using below parameters  </a:t>
            </a:r>
          </a:p>
        </p:txBody>
      </p:sp>
      <p:pic>
        <p:nvPicPr>
          <p:cNvPr id="4099" name="Picture 3"/>
          <p:cNvPicPr>
            <a:picLocks noChangeAspect="1" noChangeArrowheads="1"/>
          </p:cNvPicPr>
          <p:nvPr/>
        </p:nvPicPr>
        <p:blipFill>
          <a:blip r:embed="rId4"/>
          <a:srcRect/>
          <a:stretch>
            <a:fillRect/>
          </a:stretch>
        </p:blipFill>
        <p:spPr bwMode="auto">
          <a:xfrm>
            <a:off x="645160" y="791634"/>
            <a:ext cx="7904480" cy="317923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kumimoji="0" lang="en-US" sz="12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17-Nov-20</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15M216</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BE: </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053486396"/>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24</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8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PAGE</a:t>
            </a:r>
            <a:endParaRPr kumimoji="0" sz="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defTabSz="914400" rtl="0" eaLnBrk="1" fontAlgn="auto" latinLnBrk="0" hangingPunct="1">
              <a:lnSpc>
                <a:spcPct val="119000"/>
              </a:lnSpc>
              <a:spcBef>
                <a:spcPts val="0"/>
              </a:spcBef>
              <a:spcAft>
                <a:spcPts val="0"/>
              </a:spcAft>
              <a:buClr>
                <a:srgbClr val="000000"/>
              </a:buClr>
              <a:buSzPts val="1200"/>
              <a:buFont typeface="Arial" panose="020B0604020202020204"/>
              <a:buNone/>
              <a:tabLst/>
              <a:defRPr/>
            </a:pPr>
            <a:r>
              <a:rPr kumimoji="0" lang="en-US" sz="12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Department of Mechanical Engineering</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IN" sz="1400" b="0" i="0" u="none" strike="noStrike" kern="0" cap="none" spc="0" normalizeH="0" baseline="0" noProof="0">
              <a:ln>
                <a:solidFill>
                  <a:srgbClr val="FFFFFF"/>
                </a:solidFill>
              </a:ln>
              <a:solidFill>
                <a:srgbClr val="FFFFFF"/>
              </a:solidFill>
              <a:effectLst/>
              <a:uLnTx/>
              <a:uFillTx/>
              <a:latin typeface="Arial"/>
              <a:ea typeface="+mn-ea"/>
              <a:cs typeface="+mn-cs"/>
              <a:sym typeface="Arial" panose="020B0604020202020204"/>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lang="en-IN" sz="1200" b="1" dirty="0">
                <a:solidFill>
                  <a:srgbClr val="1F497D"/>
                </a:solidFill>
              </a:rPr>
              <a:t>14</a:t>
            </a:r>
            <a:r>
              <a:rPr kumimoji="0" lang="en-IN" sz="1200" b="1" i="0" u="none" strike="noStrike" kern="0" cap="none" spc="0" normalizeH="0" baseline="0" noProof="0" dirty="0">
                <a:ln>
                  <a:noFill/>
                </a:ln>
                <a:solidFill>
                  <a:srgbClr val="1F497D"/>
                </a:solidFill>
                <a:effectLst/>
                <a:uLnTx/>
                <a:uFillTx/>
                <a:latin typeface="Arial" panose="020B0604020202020204"/>
                <a:cs typeface="Arial" panose="020B0604020202020204"/>
                <a:sym typeface="Arial" panose="020B0604020202020204"/>
              </a:rPr>
              <a:t>/02</a:t>
            </a:r>
            <a:r>
              <a:rPr kumimoji="0" lang="en-US" sz="1200" b="1"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rPr>
              <a:t>/2023</a:t>
            </a:r>
            <a:endParaRPr kumimoji="0" sz="1200" b="0"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lvl="0">
              <a:buClr>
                <a:srgbClr val="FF0000"/>
              </a:buClr>
              <a:buSzPts val="2800"/>
              <a:defRPr/>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a:t>
            </a:r>
            <a:r>
              <a:rPr kumimoji="0" lang="en-IN" sz="1200" b="1" i="0" u="none" strike="noStrike" kern="0" cap="none" spc="0" normalizeH="0" baseline="0" noProof="0" dirty="0">
                <a:ln>
                  <a:noFill/>
                </a:ln>
                <a:solidFill>
                  <a:srgbClr val="000099"/>
                </a:solidFill>
                <a:effectLst/>
                <a:uLnTx/>
                <a:uFillTx/>
                <a:latin typeface="Arial" panose="020B0604020202020204" pitchFamily="34" charset="0"/>
                <a:cs typeface="Arial" panose="020B0604020202020204" pitchFamily="34" charset="0"/>
                <a:sym typeface="Arial" panose="020B0604020202020204"/>
              </a:rPr>
              <a:t>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1000"/>
              </a:lnSpc>
              <a:spcBef>
                <a:spcPts val="0"/>
              </a:spcBef>
              <a:spcAft>
                <a:spcPts val="0"/>
              </a:spcAft>
              <a:buClr>
                <a:srgbClr val="000000"/>
              </a:buClr>
              <a:buSzPts val="1400"/>
              <a:buFont typeface="Arial" panose="020B0604020202020204"/>
              <a:buNone/>
              <a:tabLst/>
              <a:defRPr/>
            </a:pPr>
            <a:r>
              <a:rPr kumimoji="0" lang="en-US" sz="1200" b="1" i="0" u="none" strike="noStrike" kern="0" cap="none" spc="0" normalizeH="0" baseline="0" noProof="0" dirty="0">
                <a:ln>
                  <a:noFill/>
                </a:ln>
                <a:solidFill>
                  <a:srgbClr val="000099"/>
                </a:solidFill>
                <a:effectLst/>
                <a:highlight>
                  <a:srgbClr val="FFFFFF"/>
                </a:highlight>
                <a:uLnTx/>
                <a:uFillTx/>
                <a:latin typeface="Arial" panose="020B0604020202020204"/>
                <a:ea typeface="Arial" panose="020B0604020202020204"/>
                <a:cs typeface="Arial" panose="020B0604020202020204"/>
                <a:sym typeface="Arial" panose="020B0604020202020204"/>
              </a:rPr>
              <a:t>PROJECT PHASE 2</a:t>
            </a:r>
            <a:endParaRPr kumimoji="0" sz="1200" b="0" i="0" u="none" strike="noStrike" kern="0" cap="none" spc="0" normalizeH="0" baseline="0" noProof="0" dirty="0">
              <a:ln>
                <a:noFill/>
              </a:ln>
              <a:solidFill>
                <a:srgbClr val="000000"/>
              </a:solidFill>
              <a:effectLst/>
              <a:highlight>
                <a:srgbClr val="FFFFFF"/>
              </a:highlight>
              <a:uLnTx/>
              <a:uFillTx/>
              <a:latin typeface="Arial" panose="020B0604020202020204"/>
              <a:ea typeface="Arial" panose="020B0604020202020204"/>
              <a:cs typeface="Arial" panose="020B0604020202020204"/>
              <a:sym typeface="Arial" panose="020B0604020202020204"/>
            </a:endParaRPr>
          </a:p>
        </p:txBody>
      </p:sp>
      <p:sp>
        <p:nvSpPr>
          <p:cNvPr id="23" name="TextBox 22"/>
          <p:cNvSpPr txBox="1"/>
          <p:nvPr/>
        </p:nvSpPr>
        <p:spPr>
          <a:xfrm>
            <a:off x="528320" y="4053840"/>
            <a:ext cx="8280400" cy="307777"/>
          </a:xfrm>
          <a:prstGeom prst="rect">
            <a:avLst/>
          </a:prstGeom>
          <a:noFill/>
        </p:spPr>
        <p:txBody>
          <a:bodyPr wrap="square" rtlCol="0">
            <a:spAutoFit/>
          </a:bodyPr>
          <a:lstStyle/>
          <a:p>
            <a:r>
              <a:rPr lang="en-US" dirty="0"/>
              <a:t>Figure 6 : Sample 1 Laser welding of AA6061 and A588k HSLA steel using below parameters  </a:t>
            </a:r>
          </a:p>
        </p:txBody>
      </p:sp>
      <p:pic>
        <p:nvPicPr>
          <p:cNvPr id="7171" name="Picture 3"/>
          <p:cNvPicPr>
            <a:picLocks noChangeAspect="1" noChangeArrowheads="1"/>
          </p:cNvPicPr>
          <p:nvPr/>
        </p:nvPicPr>
        <p:blipFill>
          <a:blip r:embed="rId4"/>
          <a:srcRect/>
          <a:stretch>
            <a:fillRect/>
          </a:stretch>
        </p:blipFill>
        <p:spPr bwMode="auto">
          <a:xfrm>
            <a:off x="623782" y="791633"/>
            <a:ext cx="8178165" cy="3198494"/>
          </a:xfrm>
          <a:prstGeom prst="rect">
            <a:avLst/>
          </a:prstGeom>
          <a:noFill/>
          <a:ln w="9525">
            <a:noFill/>
            <a:miter lim="800000"/>
            <a:headEnd/>
            <a:tailEnd/>
          </a:ln>
          <a:effectLst/>
        </p:spPr>
      </p:pic>
      <p:graphicFrame>
        <p:nvGraphicFramePr>
          <p:cNvPr id="26" name="Table 25"/>
          <p:cNvGraphicFramePr>
            <a:graphicFrameLocks noGrp="1"/>
          </p:cNvGraphicFramePr>
          <p:nvPr/>
        </p:nvGraphicFramePr>
        <p:xfrm>
          <a:off x="653628" y="4504266"/>
          <a:ext cx="7100485" cy="831426"/>
        </p:xfrm>
        <a:graphic>
          <a:graphicData uri="http://schemas.openxmlformats.org/drawingml/2006/table">
            <a:tbl>
              <a:tblPr firstRow="1" bandRow="1">
                <a:tableStyleId>{5940675A-B579-460E-94D1-54222C63F5DA}</a:tableStyleId>
              </a:tblPr>
              <a:tblGrid>
                <a:gridCol w="125442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517648">
                  <a:extLst>
                    <a:ext uri="{9D8B030D-6E8A-4147-A177-3AD203B41FA5}">
                      <a16:colId xmlns:a16="http://schemas.microsoft.com/office/drawing/2014/main" val="20002"/>
                    </a:ext>
                  </a:extLst>
                </a:gridCol>
                <a:gridCol w="1773937">
                  <a:extLst>
                    <a:ext uri="{9D8B030D-6E8A-4147-A177-3AD203B41FA5}">
                      <a16:colId xmlns:a16="http://schemas.microsoft.com/office/drawing/2014/main" val="20003"/>
                    </a:ext>
                  </a:extLst>
                </a:gridCol>
              </a:tblGrid>
              <a:tr h="460586">
                <a:tc>
                  <a:txBody>
                    <a:bodyPr/>
                    <a:lstStyle/>
                    <a:p>
                      <a:r>
                        <a:rPr lang="en-US" dirty="0"/>
                        <a:t>    Power</a:t>
                      </a:r>
                      <a:r>
                        <a:rPr lang="en-US" baseline="0" dirty="0"/>
                        <a:t> (W)</a:t>
                      </a:r>
                      <a:endParaRPr lang="en-US" dirty="0"/>
                    </a:p>
                  </a:txBody>
                  <a:tcPr/>
                </a:tc>
                <a:tc>
                  <a:txBody>
                    <a:bodyPr/>
                    <a:lstStyle/>
                    <a:p>
                      <a:r>
                        <a:rPr lang="en-US" dirty="0"/>
                        <a:t>  Frequency (HZ)</a:t>
                      </a:r>
                    </a:p>
                  </a:txBody>
                  <a:tcPr/>
                </a:tc>
                <a:tc>
                  <a:txBody>
                    <a:bodyPr/>
                    <a:lstStyle/>
                    <a:p>
                      <a:r>
                        <a:rPr lang="en-US" dirty="0"/>
                        <a:t>   Pulse</a:t>
                      </a:r>
                      <a:r>
                        <a:rPr lang="en-US" baseline="0" dirty="0"/>
                        <a:t> duration</a:t>
                      </a:r>
                      <a:r>
                        <a:rPr lang="en-US" dirty="0"/>
                        <a:t> (millisecond)</a:t>
                      </a:r>
                    </a:p>
                  </a:txBody>
                  <a:tcPr/>
                </a:tc>
                <a:tc>
                  <a:txBody>
                    <a:bodyPr/>
                    <a:lstStyle/>
                    <a:p>
                      <a:r>
                        <a:rPr lang="en-US" dirty="0"/>
                        <a:t> Gas</a:t>
                      </a:r>
                      <a:r>
                        <a:rPr lang="en-US" baseline="0" dirty="0"/>
                        <a:t> flow rate (lpm)</a:t>
                      </a:r>
                    </a:p>
                  </a:txBody>
                  <a:tcPr/>
                </a:tc>
                <a:extLst>
                  <a:ext uri="{0D108BD9-81ED-4DB2-BD59-A6C34878D82A}">
                    <a16:rowId xmlns:a16="http://schemas.microsoft.com/office/drawing/2014/main" val="10000"/>
                  </a:ext>
                </a:extLst>
              </a:tr>
              <a:tr h="370840">
                <a:tc>
                  <a:txBody>
                    <a:bodyPr/>
                    <a:lstStyle/>
                    <a:p>
                      <a:r>
                        <a:rPr lang="en-US" dirty="0"/>
                        <a:t>     40-80</a:t>
                      </a:r>
                    </a:p>
                  </a:txBody>
                  <a:tcPr/>
                </a:tc>
                <a:tc>
                  <a:txBody>
                    <a:bodyPr/>
                    <a:lstStyle/>
                    <a:p>
                      <a:r>
                        <a:rPr lang="en-US" dirty="0"/>
                        <a:t>           8-10</a:t>
                      </a:r>
                    </a:p>
                  </a:txBody>
                  <a:tcPr/>
                </a:tc>
                <a:tc>
                  <a:txBody>
                    <a:bodyPr/>
                    <a:lstStyle/>
                    <a:p>
                      <a:r>
                        <a:rPr lang="en-US" dirty="0"/>
                        <a:t>               3</a:t>
                      </a:r>
                    </a:p>
                  </a:txBody>
                  <a:tcPr/>
                </a:tc>
                <a:tc>
                  <a:txBody>
                    <a:bodyPr/>
                    <a:lstStyle/>
                    <a:p>
                      <a:r>
                        <a:rPr lang="en-US" dirty="0"/>
                        <a:t>             20</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203133"/>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kumimoji="0" lang="en-US" sz="1200" b="0" i="0" u="none" strike="noStrike" kern="0" cap="none" spc="0" normalizeH="0" baseline="0" noProof="0">
                <a:ln>
                  <a:noFill/>
                </a:ln>
                <a:solidFill>
                  <a:srgbClr val="000099"/>
                </a:solidFill>
                <a:effectLst/>
                <a:uLnTx/>
                <a:uFillTx/>
                <a:latin typeface="+mn-lt"/>
                <a:ea typeface="Arial" panose="020B0604020202020204"/>
                <a:cs typeface="Arial" panose="020B0604020202020204"/>
                <a:sym typeface="Arial" panose="020B0604020202020204"/>
              </a:rPr>
              <a:t>17-Nov-20</a:t>
            </a:r>
            <a:endParaRPr kumimoji="0" sz="1200" b="0" i="0" u="none" strike="noStrike" kern="0" cap="none" spc="0" normalizeH="0" baseline="0" noProof="0">
              <a:ln>
                <a:noFill/>
              </a:ln>
              <a:solidFill>
                <a:srgbClr val="000000"/>
              </a:solidFill>
              <a:effectLst/>
              <a:uLnTx/>
              <a:uFillTx/>
              <a:latin typeface="+mn-lt"/>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6927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mn-lt"/>
                <a:ea typeface="Arial" panose="020B0604020202020204"/>
                <a:cs typeface="Arial" panose="020B0604020202020204"/>
                <a:sym typeface="Arial" panose="020B0604020202020204"/>
              </a:rPr>
              <a:t>15M216</a:t>
            </a:r>
            <a:endParaRPr kumimoji="0" sz="1000" b="0" i="0" u="none" strike="noStrike" kern="0" cap="none" spc="0" normalizeH="0" baseline="0" noProof="0">
              <a:ln>
                <a:noFill/>
              </a:ln>
              <a:solidFill>
                <a:srgbClr val="000000"/>
              </a:solidFill>
              <a:effectLst/>
              <a:uLnTx/>
              <a:uFillTx/>
              <a:latin typeface="+mn-lt"/>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6927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mn-lt"/>
                <a:ea typeface="Arial" panose="020B0604020202020204"/>
                <a:cs typeface="Arial" panose="020B0604020202020204"/>
                <a:sym typeface="Arial" panose="020B0604020202020204"/>
              </a:rPr>
              <a:t>BE: </a:t>
            </a:r>
            <a:endParaRPr kumimoji="0" sz="1000" b="0" i="0" u="none" strike="noStrike" kern="0" cap="none" spc="0" normalizeH="0" baseline="0" noProof="0">
              <a:ln>
                <a:noFill/>
              </a:ln>
              <a:solidFill>
                <a:srgbClr val="000000"/>
              </a:solidFill>
              <a:effectLst/>
              <a:uLnTx/>
              <a:uFillTx/>
              <a:latin typeface="+mn-lt"/>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mn-lt"/>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mn-lt"/>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mn-lt"/>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mn-lt"/>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053486396"/>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25</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26317"/>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mn-lt"/>
                <a:cs typeface="Arial" panose="020B0604020202020204"/>
                <a:sym typeface="Arial" panose="020B0604020202020204"/>
              </a:rPr>
              <a:t>COURSE CODE.</a:t>
            </a:r>
          </a:p>
        </p:txBody>
      </p:sp>
      <p:sp>
        <p:nvSpPr>
          <p:cNvPr id="88" name="Google Shape;88;p8"/>
          <p:cNvSpPr txBox="1">
            <a:spLocks noGrp="1"/>
          </p:cNvSpPr>
          <p:nvPr>
            <p:ph type="ftr" idx="11"/>
          </p:nvPr>
        </p:nvSpPr>
        <p:spPr>
          <a:xfrm>
            <a:off x="4958588" y="6302674"/>
            <a:ext cx="389254" cy="126317"/>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mn-lt"/>
                <a:cs typeface="Arial" panose="020B0604020202020204"/>
                <a:sym typeface="Arial" panose="020B0604020202020204"/>
              </a:rPr>
              <a:t>CLASS.</a:t>
            </a:r>
          </a:p>
        </p:txBody>
      </p:sp>
      <p:sp>
        <p:nvSpPr>
          <p:cNvPr id="89" name="Google Shape;89;p8"/>
          <p:cNvSpPr txBox="1"/>
          <p:nvPr/>
        </p:nvSpPr>
        <p:spPr>
          <a:xfrm>
            <a:off x="5708141" y="6304198"/>
            <a:ext cx="310515" cy="126317"/>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8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mn-lt"/>
                <a:ea typeface="Arial" panose="020B0604020202020204"/>
                <a:cs typeface="Arial" panose="020B0604020202020204"/>
                <a:sym typeface="Arial" panose="020B0604020202020204"/>
              </a:rPr>
              <a:t>PAGE</a:t>
            </a:r>
            <a:endParaRPr kumimoji="0" sz="800" b="0" i="0" u="none" strike="noStrike" kern="0" cap="none" spc="0" normalizeH="0" baseline="0" noProof="0">
              <a:ln>
                <a:noFill/>
              </a:ln>
              <a:solidFill>
                <a:srgbClr val="000000"/>
              </a:solidFill>
              <a:effectLst/>
              <a:uLnTx/>
              <a:uFillTx/>
              <a:latin typeface="+mn-lt"/>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219740"/>
          </a:xfrm>
          <a:prstGeom prst="rect">
            <a:avLst/>
          </a:prstGeom>
          <a:noFill/>
          <a:ln>
            <a:noFill/>
          </a:ln>
        </p:spPr>
        <p:txBody>
          <a:bodyPr spcFirstLastPara="1" wrap="square" lIns="0" tIns="0" rIns="0" bIns="0" anchor="t" anchorCtr="0">
            <a:spAutoFit/>
          </a:bodyPr>
          <a:lstStyle/>
          <a:p>
            <a:pPr marL="12700" marR="0" lvl="0" indent="0" algn="l" defTabSz="914400" rtl="0" eaLnBrk="1" fontAlgn="auto" latinLnBrk="0" hangingPunct="1">
              <a:lnSpc>
                <a:spcPct val="119000"/>
              </a:lnSpc>
              <a:spcBef>
                <a:spcPts val="0"/>
              </a:spcBef>
              <a:spcAft>
                <a:spcPts val="0"/>
              </a:spcAft>
              <a:buClr>
                <a:srgbClr val="000000"/>
              </a:buClr>
              <a:buSzPts val="1200"/>
              <a:buFont typeface="Arial" panose="020B0604020202020204"/>
              <a:buNone/>
              <a:tabLst/>
              <a:defRPr/>
            </a:pPr>
            <a:r>
              <a:rPr kumimoji="0" lang="en-US" sz="1200" b="1" i="0" u="none" strike="noStrike" kern="0" cap="none" spc="0" normalizeH="0" baseline="0" noProof="0">
                <a:ln>
                  <a:noFill/>
                </a:ln>
                <a:solidFill>
                  <a:srgbClr val="000099"/>
                </a:solidFill>
                <a:effectLst/>
                <a:uLnTx/>
                <a:uFillTx/>
                <a:latin typeface="+mn-lt"/>
                <a:ea typeface="Arial" panose="020B0604020202020204"/>
                <a:cs typeface="Arial" panose="020B0604020202020204"/>
                <a:sym typeface="Arial" panose="020B0604020202020204"/>
              </a:rPr>
              <a:t>Department of Mechanical Engineering</a:t>
            </a:r>
            <a:endParaRPr kumimoji="0" sz="1200" b="0" i="0" u="none" strike="noStrike" kern="0" cap="none" spc="0" normalizeH="0" baseline="0" noProof="0">
              <a:ln>
                <a:noFill/>
              </a:ln>
              <a:solidFill>
                <a:srgbClr val="000000"/>
              </a:solidFill>
              <a:effectLst/>
              <a:uLnTx/>
              <a:uFillTx/>
              <a:latin typeface="+mn-lt"/>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IN" sz="1400" b="0" i="0" u="none" strike="noStrike" kern="0" cap="none" spc="0" normalizeH="0" baseline="0" noProof="0">
              <a:ln>
                <a:solidFill>
                  <a:srgbClr val="FFFFFF"/>
                </a:solidFill>
              </a:ln>
              <a:solidFill>
                <a:srgbClr val="FFFFFF"/>
              </a:solidFill>
              <a:effectLst/>
              <a:uLnTx/>
              <a:uFillTx/>
              <a:ea typeface="+mn-ea"/>
              <a:cs typeface="+mn-cs"/>
              <a:sym typeface="Arial" panose="020B0604020202020204"/>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lang="en-IN" sz="1200" b="1" dirty="0">
                <a:solidFill>
                  <a:srgbClr val="1F497D"/>
                </a:solidFill>
                <a:latin typeface="+mn-lt"/>
              </a:rPr>
              <a:t>14</a:t>
            </a:r>
            <a:r>
              <a:rPr kumimoji="0" lang="en-IN" sz="1200" b="1" i="0" u="none" strike="noStrike" kern="0" cap="none" spc="0" normalizeH="0" baseline="0" noProof="0" dirty="0">
                <a:ln>
                  <a:noFill/>
                </a:ln>
                <a:solidFill>
                  <a:srgbClr val="1F497D"/>
                </a:solidFill>
                <a:effectLst/>
                <a:uLnTx/>
                <a:uFillTx/>
                <a:latin typeface="+mn-lt"/>
                <a:cs typeface="Arial" panose="020B0604020202020204"/>
                <a:sym typeface="Arial" panose="020B0604020202020204"/>
              </a:rPr>
              <a:t>/02</a:t>
            </a:r>
            <a:r>
              <a:rPr kumimoji="0" lang="en-US" sz="1200" b="1" i="0" u="none" strike="noStrike" kern="0" cap="none" spc="0" normalizeH="0" baseline="0" noProof="0" dirty="0">
                <a:ln>
                  <a:noFill/>
                </a:ln>
                <a:solidFill>
                  <a:srgbClr val="1F497D"/>
                </a:solidFill>
                <a:effectLst/>
                <a:uLnTx/>
                <a:uFillTx/>
                <a:latin typeface="+mn-lt"/>
                <a:ea typeface="Arial" panose="020B0604020202020204"/>
                <a:cs typeface="Arial" panose="020B0604020202020204"/>
                <a:sym typeface="Arial" panose="020B0604020202020204"/>
              </a:rPr>
              <a:t>/2023</a:t>
            </a:r>
            <a:endParaRPr kumimoji="0" sz="1200" b="0" i="0" u="none" strike="noStrike" kern="0" cap="none" spc="0" normalizeH="0" baseline="0" noProof="0" dirty="0">
              <a:ln>
                <a:noFill/>
              </a:ln>
              <a:solidFill>
                <a:srgbClr val="1F497D"/>
              </a:solidFill>
              <a:effectLst/>
              <a:uLnTx/>
              <a:uFillTx/>
              <a:latin typeface="+mn-lt"/>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lvl="0">
              <a:buClr>
                <a:srgbClr val="FF0000"/>
              </a:buClr>
              <a:buSzPts val="2800"/>
              <a:defRPr/>
            </a:pPr>
            <a:r>
              <a:rPr lang="en-IN" sz="1200" b="1" dirty="0">
                <a:solidFill>
                  <a:srgbClr val="000099"/>
                </a:solidFill>
                <a:latin typeface="+mn-lt"/>
                <a:cs typeface="Arial" panose="020B0604020202020204" pitchFamily="34" charset="0"/>
              </a:rPr>
              <a:t>Investigation on microstructure and mechanical properties </a:t>
            </a:r>
            <a:r>
              <a:rPr kumimoji="0" lang="en-IN" sz="1200" b="1" i="0" u="none" strike="noStrike" kern="0" cap="none" spc="0" normalizeH="0" baseline="0" noProof="0" dirty="0">
                <a:ln>
                  <a:noFill/>
                </a:ln>
                <a:solidFill>
                  <a:srgbClr val="000099"/>
                </a:solidFill>
                <a:effectLst/>
                <a:uLnTx/>
                <a:uFillTx/>
                <a:latin typeface="+mn-lt"/>
                <a:cs typeface="Arial" panose="020B0604020202020204" pitchFamily="34" charset="0"/>
                <a:sym typeface="Arial" panose="020B0604020202020204"/>
              </a:rPr>
              <a:t>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1000"/>
              </a:lnSpc>
              <a:spcBef>
                <a:spcPts val="0"/>
              </a:spcBef>
              <a:spcAft>
                <a:spcPts val="0"/>
              </a:spcAft>
              <a:buClr>
                <a:srgbClr val="000000"/>
              </a:buClr>
              <a:buSzPts val="1400"/>
              <a:buFont typeface="Arial" panose="020B0604020202020204"/>
              <a:buNone/>
              <a:tabLst/>
              <a:defRPr/>
            </a:pPr>
            <a:r>
              <a:rPr kumimoji="0" lang="en-US" sz="1200" b="1" i="0" u="none" strike="noStrike" kern="0" cap="none" spc="0" normalizeH="0" baseline="0" noProof="0" dirty="0">
                <a:ln>
                  <a:noFill/>
                </a:ln>
                <a:solidFill>
                  <a:srgbClr val="000099"/>
                </a:solidFill>
                <a:effectLst/>
                <a:highlight>
                  <a:srgbClr val="FFFFFF"/>
                </a:highlight>
                <a:uLnTx/>
                <a:uFillTx/>
                <a:latin typeface="+mn-lt"/>
                <a:ea typeface="Arial" panose="020B0604020202020204"/>
                <a:cs typeface="Arial" panose="020B0604020202020204"/>
                <a:sym typeface="Arial" panose="020B0604020202020204"/>
              </a:rPr>
              <a:t>PROJECT PHASE 2</a:t>
            </a:r>
            <a:endParaRPr kumimoji="0" sz="1200" b="0" i="0" u="none" strike="noStrike" kern="0" cap="none" spc="0" normalizeH="0" baseline="0" noProof="0" dirty="0">
              <a:ln>
                <a:noFill/>
              </a:ln>
              <a:solidFill>
                <a:srgbClr val="000000"/>
              </a:solidFill>
              <a:effectLst/>
              <a:highlight>
                <a:srgbClr val="FFFFFF"/>
              </a:highlight>
              <a:uLnTx/>
              <a:uFillTx/>
              <a:latin typeface="+mn-lt"/>
              <a:ea typeface="Arial" panose="020B0604020202020204"/>
              <a:cs typeface="Arial" panose="020B0604020202020204"/>
              <a:sym typeface="Arial" panose="020B0604020202020204"/>
            </a:endParaRPr>
          </a:p>
        </p:txBody>
      </p:sp>
      <p:sp>
        <p:nvSpPr>
          <p:cNvPr id="23" name="TextBox 22"/>
          <p:cNvSpPr txBox="1"/>
          <p:nvPr/>
        </p:nvSpPr>
        <p:spPr>
          <a:xfrm>
            <a:off x="579120" y="3982720"/>
            <a:ext cx="8280400" cy="307777"/>
          </a:xfrm>
          <a:prstGeom prst="rect">
            <a:avLst/>
          </a:prstGeom>
          <a:noFill/>
        </p:spPr>
        <p:txBody>
          <a:bodyPr wrap="square" rtlCol="0">
            <a:spAutoFit/>
          </a:bodyPr>
          <a:lstStyle/>
          <a:p>
            <a:r>
              <a:rPr lang="en-US" dirty="0">
                <a:latin typeface="+mn-lt"/>
              </a:rPr>
              <a:t>Figure 7 : Sample 2 Laser welding of AA6061 and A588k HSLA steel using  below parameters  </a:t>
            </a:r>
          </a:p>
        </p:txBody>
      </p:sp>
      <p:pic>
        <p:nvPicPr>
          <p:cNvPr id="5125" name="Picture 5"/>
          <p:cNvPicPr>
            <a:picLocks noChangeAspect="1" noChangeArrowheads="1"/>
          </p:cNvPicPr>
          <p:nvPr/>
        </p:nvPicPr>
        <p:blipFill>
          <a:blip r:embed="rId4"/>
          <a:srcRect/>
          <a:stretch>
            <a:fillRect/>
          </a:stretch>
        </p:blipFill>
        <p:spPr bwMode="auto">
          <a:xfrm>
            <a:off x="631508" y="745700"/>
            <a:ext cx="8141652" cy="3154045"/>
          </a:xfrm>
          <a:prstGeom prst="rect">
            <a:avLst/>
          </a:prstGeom>
          <a:noFill/>
          <a:ln w="9525">
            <a:noFill/>
            <a:miter lim="800000"/>
            <a:headEnd/>
            <a:tailEnd/>
          </a:ln>
          <a:effectLst/>
        </p:spPr>
      </p:pic>
      <p:graphicFrame>
        <p:nvGraphicFramePr>
          <p:cNvPr id="26" name="Table 25"/>
          <p:cNvGraphicFramePr>
            <a:graphicFrameLocks noGrp="1"/>
          </p:cNvGraphicFramePr>
          <p:nvPr/>
        </p:nvGraphicFramePr>
        <p:xfrm>
          <a:off x="653628" y="4453465"/>
          <a:ext cx="7173636" cy="831426"/>
        </p:xfrm>
        <a:graphic>
          <a:graphicData uri="http://schemas.openxmlformats.org/drawingml/2006/table">
            <a:tbl>
              <a:tblPr firstRow="1" bandRow="1">
                <a:tableStyleId>{5940675A-B579-460E-94D1-54222C63F5DA}</a:tableStyleId>
              </a:tblPr>
              <a:tblGrid>
                <a:gridCol w="1312757">
                  <a:extLst>
                    <a:ext uri="{9D8B030D-6E8A-4147-A177-3AD203B41FA5}">
                      <a16:colId xmlns:a16="http://schemas.microsoft.com/office/drawing/2014/main" val="20000"/>
                    </a:ext>
                  </a:extLst>
                </a:gridCol>
                <a:gridCol w="1587583">
                  <a:extLst>
                    <a:ext uri="{9D8B030D-6E8A-4147-A177-3AD203B41FA5}">
                      <a16:colId xmlns:a16="http://schemas.microsoft.com/office/drawing/2014/main" val="20001"/>
                    </a:ext>
                  </a:extLst>
                </a:gridCol>
                <a:gridCol w="2499360">
                  <a:extLst>
                    <a:ext uri="{9D8B030D-6E8A-4147-A177-3AD203B41FA5}">
                      <a16:colId xmlns:a16="http://schemas.microsoft.com/office/drawing/2014/main" val="20002"/>
                    </a:ext>
                  </a:extLst>
                </a:gridCol>
                <a:gridCol w="1773936">
                  <a:extLst>
                    <a:ext uri="{9D8B030D-6E8A-4147-A177-3AD203B41FA5}">
                      <a16:colId xmlns:a16="http://schemas.microsoft.com/office/drawing/2014/main" val="20003"/>
                    </a:ext>
                  </a:extLst>
                </a:gridCol>
              </a:tblGrid>
              <a:tr h="460586">
                <a:tc>
                  <a:txBody>
                    <a:bodyPr/>
                    <a:lstStyle/>
                    <a:p>
                      <a:r>
                        <a:rPr lang="en-US" dirty="0"/>
                        <a:t>    Power</a:t>
                      </a:r>
                      <a:r>
                        <a:rPr lang="en-US" baseline="0" dirty="0"/>
                        <a:t> (W)</a:t>
                      </a:r>
                      <a:endParaRPr lang="en-US" dirty="0"/>
                    </a:p>
                  </a:txBody>
                  <a:tcPr/>
                </a:tc>
                <a:tc>
                  <a:txBody>
                    <a:bodyPr/>
                    <a:lstStyle/>
                    <a:p>
                      <a:r>
                        <a:rPr lang="en-US" dirty="0"/>
                        <a:t>  Frequency (HZ)</a:t>
                      </a:r>
                    </a:p>
                  </a:txBody>
                  <a:tcPr/>
                </a:tc>
                <a:tc>
                  <a:txBody>
                    <a:bodyPr/>
                    <a:lstStyle/>
                    <a:p>
                      <a:r>
                        <a:rPr lang="en-US" dirty="0"/>
                        <a:t>   Pulse</a:t>
                      </a:r>
                      <a:r>
                        <a:rPr lang="en-US" baseline="0" dirty="0"/>
                        <a:t> duration</a:t>
                      </a:r>
                      <a:r>
                        <a:rPr lang="en-US" dirty="0"/>
                        <a:t>(millisecond)</a:t>
                      </a:r>
                    </a:p>
                  </a:txBody>
                  <a:tcPr/>
                </a:tc>
                <a:tc>
                  <a:txBody>
                    <a:bodyPr/>
                    <a:lstStyle/>
                    <a:p>
                      <a:r>
                        <a:rPr lang="en-US" dirty="0"/>
                        <a:t> Gas</a:t>
                      </a:r>
                      <a:r>
                        <a:rPr lang="en-US" baseline="0" dirty="0"/>
                        <a:t> flow rate (lpm)</a:t>
                      </a:r>
                    </a:p>
                  </a:txBody>
                  <a:tcPr/>
                </a:tc>
                <a:extLst>
                  <a:ext uri="{0D108BD9-81ED-4DB2-BD59-A6C34878D82A}">
                    <a16:rowId xmlns:a16="http://schemas.microsoft.com/office/drawing/2014/main" val="10000"/>
                  </a:ext>
                </a:extLst>
              </a:tr>
              <a:tr h="370840">
                <a:tc>
                  <a:txBody>
                    <a:bodyPr/>
                    <a:lstStyle/>
                    <a:p>
                      <a:r>
                        <a:rPr lang="en-US" dirty="0"/>
                        <a:t>     80-120</a:t>
                      </a:r>
                    </a:p>
                  </a:txBody>
                  <a:tcPr/>
                </a:tc>
                <a:tc>
                  <a:txBody>
                    <a:bodyPr/>
                    <a:lstStyle/>
                    <a:p>
                      <a:r>
                        <a:rPr lang="en-US" dirty="0"/>
                        <a:t>           10-12</a:t>
                      </a:r>
                    </a:p>
                  </a:txBody>
                  <a:tcPr/>
                </a:tc>
                <a:tc>
                  <a:txBody>
                    <a:bodyPr/>
                    <a:lstStyle/>
                    <a:p>
                      <a:r>
                        <a:rPr lang="en-US" dirty="0"/>
                        <a:t>               4</a:t>
                      </a:r>
                    </a:p>
                  </a:txBody>
                  <a:tcPr/>
                </a:tc>
                <a:tc>
                  <a:txBody>
                    <a:bodyPr/>
                    <a:lstStyle/>
                    <a:p>
                      <a:r>
                        <a:rPr lang="en-US" dirty="0"/>
                        <a:t>             20</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kumimoji="0" lang="en-US" sz="12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17-Nov-20</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15M216</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000"/>
              <a:buFont typeface="Arial" panose="020B0604020202020204"/>
              <a:buNone/>
              <a:tabLst/>
              <a:defRPr/>
            </a:pPr>
            <a:r>
              <a:rPr kumimoji="0" lang="en-US" sz="10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BE: </a:t>
            </a:r>
            <a:endParaRPr kumimoji="0" sz="10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panose="020B0604020202020204"/>
              <a:buNone/>
              <a:tabLst/>
              <a:defRPr/>
            </a:pPr>
            <a:endParaRPr kumimoji="0" sz="1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053486396"/>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26</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cs typeface="Arial" panose="020B0604020202020204"/>
                <a:sym typeface="Arial" panose="020B0604020202020204"/>
              </a:rPr>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defTabSz="914400" rtl="0" eaLnBrk="1" fontAlgn="auto" latinLnBrk="0" hangingPunct="1">
              <a:lnSpc>
                <a:spcPct val="100000"/>
              </a:lnSpc>
              <a:spcBef>
                <a:spcPts val="0"/>
              </a:spcBef>
              <a:spcAft>
                <a:spcPts val="0"/>
              </a:spcAft>
              <a:buClr>
                <a:srgbClr val="000000"/>
              </a:buClr>
              <a:buSzPts val="800"/>
              <a:buFont typeface="Arial" panose="020B0604020202020204"/>
              <a:buNone/>
              <a:tabLst/>
              <a:defRPr/>
            </a:pPr>
            <a:r>
              <a:rPr kumimoji="0" lang="en-US" sz="800" b="0"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PAGE</a:t>
            </a:r>
            <a:endParaRPr kumimoji="0" sz="8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defTabSz="914400" rtl="0" eaLnBrk="1" fontAlgn="auto" latinLnBrk="0" hangingPunct="1">
              <a:lnSpc>
                <a:spcPct val="119000"/>
              </a:lnSpc>
              <a:spcBef>
                <a:spcPts val="0"/>
              </a:spcBef>
              <a:spcAft>
                <a:spcPts val="0"/>
              </a:spcAft>
              <a:buClr>
                <a:srgbClr val="000000"/>
              </a:buClr>
              <a:buSzPts val="1200"/>
              <a:buFont typeface="Arial" panose="020B0604020202020204"/>
              <a:buNone/>
              <a:tabLst/>
              <a:defRPr/>
            </a:pPr>
            <a:r>
              <a:rPr kumimoji="0" lang="en-US" sz="1200" b="1" i="0" u="none" strike="noStrike" kern="0" cap="none" spc="0" normalizeH="0" baseline="0" noProof="0">
                <a:ln>
                  <a:noFill/>
                </a:ln>
                <a:solidFill>
                  <a:srgbClr val="000099"/>
                </a:solidFill>
                <a:effectLst/>
                <a:uLnTx/>
                <a:uFillTx/>
                <a:latin typeface="Arial" panose="020B0604020202020204"/>
                <a:ea typeface="Arial" panose="020B0604020202020204"/>
                <a:cs typeface="Arial" panose="020B0604020202020204"/>
                <a:sym typeface="Arial" panose="020B0604020202020204"/>
              </a:rPr>
              <a:t>Department of Mechanical Engineering</a:t>
            </a:r>
            <a:endParaRPr kumimoji="0" sz="12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IN" sz="1400" b="0" i="0" u="none" strike="noStrike" kern="0" cap="none" spc="0" normalizeH="0" baseline="0" noProof="0">
              <a:ln>
                <a:solidFill>
                  <a:srgbClr val="FFFFFF"/>
                </a:solidFill>
              </a:ln>
              <a:solidFill>
                <a:srgbClr val="FFFFFF"/>
              </a:solidFill>
              <a:effectLst/>
              <a:uLnTx/>
              <a:uFillTx/>
              <a:latin typeface="Arial"/>
              <a:ea typeface="+mn-ea"/>
              <a:cs typeface="+mn-cs"/>
              <a:sym typeface="Arial" panose="020B0604020202020204"/>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
                <a:srgbClr val="000000"/>
              </a:buClr>
              <a:buSzPts val="1200"/>
              <a:buFont typeface="Arial" panose="020B0604020202020204"/>
              <a:buNone/>
              <a:tabLst/>
              <a:defRPr/>
            </a:pPr>
            <a:r>
              <a:rPr lang="en-IN" sz="1200" b="1" dirty="0">
                <a:solidFill>
                  <a:srgbClr val="1F497D"/>
                </a:solidFill>
              </a:rPr>
              <a:t>14</a:t>
            </a:r>
            <a:r>
              <a:rPr kumimoji="0" lang="en-IN" sz="1200" b="1" i="0" u="none" strike="noStrike" kern="0" cap="none" spc="0" normalizeH="0" baseline="0" noProof="0" dirty="0">
                <a:ln>
                  <a:noFill/>
                </a:ln>
                <a:solidFill>
                  <a:srgbClr val="1F497D"/>
                </a:solidFill>
                <a:effectLst/>
                <a:uLnTx/>
                <a:uFillTx/>
                <a:latin typeface="Arial" panose="020B0604020202020204"/>
                <a:cs typeface="Arial" panose="020B0604020202020204"/>
                <a:sym typeface="Arial" panose="020B0604020202020204"/>
              </a:rPr>
              <a:t>/02</a:t>
            </a:r>
            <a:r>
              <a:rPr kumimoji="0" lang="en-US" sz="1200" b="1"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rPr>
              <a:t>/2023</a:t>
            </a:r>
            <a:endParaRPr kumimoji="0" sz="1200" b="0" i="0" u="none" strike="noStrike" kern="0" cap="none" spc="0" normalizeH="0" baseline="0" noProof="0" dirty="0">
              <a:ln>
                <a:noFill/>
              </a:ln>
              <a:solidFill>
                <a:srgbClr val="1F497D"/>
              </a:solidFill>
              <a:effectLst/>
              <a:uLnTx/>
              <a:uFillTx/>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lvl="0">
              <a:buClr>
                <a:srgbClr val="FF0000"/>
              </a:buClr>
              <a:buSzPts val="2800"/>
              <a:defRPr/>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a:t>
            </a:r>
            <a:r>
              <a:rPr kumimoji="0" lang="en-IN" sz="1200" b="1" i="0" u="none" strike="noStrike" kern="0" cap="none" spc="0" normalizeH="0" baseline="0" noProof="0" dirty="0">
                <a:ln>
                  <a:noFill/>
                </a:ln>
                <a:solidFill>
                  <a:srgbClr val="000099"/>
                </a:solidFill>
                <a:effectLst/>
                <a:uLnTx/>
                <a:uFillTx/>
                <a:latin typeface="Arial" panose="020B0604020202020204" pitchFamily="34" charset="0"/>
                <a:cs typeface="Arial" panose="020B0604020202020204" pitchFamily="34" charset="0"/>
                <a:sym typeface="Arial" panose="020B0604020202020204"/>
              </a:rPr>
              <a:t>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1000"/>
              </a:lnSpc>
              <a:spcBef>
                <a:spcPts val="0"/>
              </a:spcBef>
              <a:spcAft>
                <a:spcPts val="0"/>
              </a:spcAft>
              <a:buClr>
                <a:srgbClr val="000000"/>
              </a:buClr>
              <a:buSzPts val="1400"/>
              <a:buFont typeface="Arial" panose="020B0604020202020204"/>
              <a:buNone/>
              <a:tabLst/>
              <a:defRPr/>
            </a:pPr>
            <a:r>
              <a:rPr kumimoji="0" lang="en-US" sz="1200" b="1" i="0" u="none" strike="noStrike" kern="0" cap="none" spc="0" normalizeH="0" baseline="0" noProof="0" dirty="0">
                <a:ln>
                  <a:noFill/>
                </a:ln>
                <a:solidFill>
                  <a:srgbClr val="000099"/>
                </a:solidFill>
                <a:effectLst/>
                <a:highlight>
                  <a:srgbClr val="FFFFFF"/>
                </a:highlight>
                <a:uLnTx/>
                <a:uFillTx/>
                <a:latin typeface="Arial" panose="020B0604020202020204"/>
                <a:ea typeface="Arial" panose="020B0604020202020204"/>
                <a:cs typeface="Arial" panose="020B0604020202020204"/>
                <a:sym typeface="Arial" panose="020B0604020202020204"/>
              </a:rPr>
              <a:t>PROJECT PHASE 2</a:t>
            </a:r>
            <a:endParaRPr kumimoji="0" sz="1200" b="0" i="0" u="none" strike="noStrike" kern="0" cap="none" spc="0" normalizeH="0" baseline="0" noProof="0" dirty="0">
              <a:ln>
                <a:noFill/>
              </a:ln>
              <a:solidFill>
                <a:srgbClr val="000000"/>
              </a:solidFill>
              <a:effectLst/>
              <a:highlight>
                <a:srgbClr val="FFFFFF"/>
              </a:highlight>
              <a:uLnTx/>
              <a:uFillTx/>
              <a:latin typeface="Arial" panose="020B0604020202020204"/>
              <a:ea typeface="Arial" panose="020B0604020202020204"/>
              <a:cs typeface="Arial" panose="020B0604020202020204"/>
              <a:sym typeface="Arial" panose="020B0604020202020204"/>
            </a:endParaRPr>
          </a:p>
        </p:txBody>
      </p:sp>
      <p:sp>
        <p:nvSpPr>
          <p:cNvPr id="23" name="TextBox 22"/>
          <p:cNvSpPr txBox="1"/>
          <p:nvPr/>
        </p:nvSpPr>
        <p:spPr>
          <a:xfrm>
            <a:off x="508000" y="4043680"/>
            <a:ext cx="8280400" cy="307777"/>
          </a:xfrm>
          <a:prstGeom prst="rect">
            <a:avLst/>
          </a:prstGeom>
          <a:noFill/>
        </p:spPr>
        <p:txBody>
          <a:bodyPr wrap="square" rtlCol="0">
            <a:spAutoFit/>
          </a:bodyPr>
          <a:lstStyle/>
          <a:p>
            <a:r>
              <a:rPr lang="en-US" dirty="0"/>
              <a:t> Figure 8 : Sample 3 Laser welding of AA6061 and A588k HSLA steel using below parameters  </a:t>
            </a:r>
          </a:p>
        </p:txBody>
      </p:sp>
      <p:graphicFrame>
        <p:nvGraphicFramePr>
          <p:cNvPr id="24" name="Table 23"/>
          <p:cNvGraphicFramePr>
            <a:graphicFrameLocks noGrp="1"/>
          </p:cNvGraphicFramePr>
          <p:nvPr/>
        </p:nvGraphicFramePr>
        <p:xfrm>
          <a:off x="662094" y="4466675"/>
          <a:ext cx="7037154" cy="831426"/>
        </p:xfrm>
        <a:graphic>
          <a:graphicData uri="http://schemas.openxmlformats.org/drawingml/2006/table">
            <a:tbl>
              <a:tblPr firstRow="1" bandRow="1">
                <a:tableStyleId>{5940675A-B579-460E-94D1-54222C63F5DA}</a:tableStyleId>
              </a:tblPr>
              <a:tblGrid>
                <a:gridCol w="1233762">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1749552">
                  <a:extLst>
                    <a:ext uri="{9D8B030D-6E8A-4147-A177-3AD203B41FA5}">
                      <a16:colId xmlns:a16="http://schemas.microsoft.com/office/drawing/2014/main" val="20003"/>
                    </a:ext>
                  </a:extLst>
                </a:gridCol>
              </a:tblGrid>
              <a:tr h="460586">
                <a:tc>
                  <a:txBody>
                    <a:bodyPr/>
                    <a:lstStyle/>
                    <a:p>
                      <a:r>
                        <a:rPr lang="en-US" dirty="0"/>
                        <a:t>    Power</a:t>
                      </a:r>
                      <a:r>
                        <a:rPr lang="en-US" baseline="0" dirty="0"/>
                        <a:t> (W)</a:t>
                      </a:r>
                      <a:endParaRPr lang="en-US" dirty="0"/>
                    </a:p>
                  </a:txBody>
                  <a:tcPr/>
                </a:tc>
                <a:tc>
                  <a:txBody>
                    <a:bodyPr/>
                    <a:lstStyle/>
                    <a:p>
                      <a:r>
                        <a:rPr lang="en-US" dirty="0"/>
                        <a:t>  Frequency (HZ)</a:t>
                      </a:r>
                    </a:p>
                  </a:txBody>
                  <a:tcPr/>
                </a:tc>
                <a:tc>
                  <a:txBody>
                    <a:bodyPr/>
                    <a:lstStyle/>
                    <a:p>
                      <a:r>
                        <a:rPr lang="en-US" dirty="0"/>
                        <a:t>   Pulse</a:t>
                      </a:r>
                      <a:r>
                        <a:rPr lang="en-US" baseline="0" dirty="0"/>
                        <a:t> duration</a:t>
                      </a:r>
                      <a:r>
                        <a:rPr lang="en-US" dirty="0"/>
                        <a:t>(millisecond)</a:t>
                      </a:r>
                    </a:p>
                  </a:txBody>
                  <a:tcPr/>
                </a:tc>
                <a:tc>
                  <a:txBody>
                    <a:bodyPr/>
                    <a:lstStyle/>
                    <a:p>
                      <a:r>
                        <a:rPr lang="en-US" dirty="0"/>
                        <a:t> Gas</a:t>
                      </a:r>
                      <a:r>
                        <a:rPr lang="en-US" baseline="0" dirty="0"/>
                        <a:t> flow rate (lpm)</a:t>
                      </a:r>
                    </a:p>
                  </a:txBody>
                  <a:tcPr/>
                </a:tc>
                <a:extLst>
                  <a:ext uri="{0D108BD9-81ED-4DB2-BD59-A6C34878D82A}">
                    <a16:rowId xmlns:a16="http://schemas.microsoft.com/office/drawing/2014/main" val="10000"/>
                  </a:ext>
                </a:extLst>
              </a:tr>
              <a:tr h="370840">
                <a:tc>
                  <a:txBody>
                    <a:bodyPr/>
                    <a:lstStyle/>
                    <a:p>
                      <a:r>
                        <a:rPr lang="en-US" dirty="0"/>
                        <a:t>     120-180</a:t>
                      </a:r>
                    </a:p>
                  </a:txBody>
                  <a:tcPr/>
                </a:tc>
                <a:tc>
                  <a:txBody>
                    <a:bodyPr/>
                    <a:lstStyle/>
                    <a:p>
                      <a:r>
                        <a:rPr lang="en-US" dirty="0"/>
                        <a:t>           12</a:t>
                      </a:r>
                    </a:p>
                  </a:txBody>
                  <a:tcPr/>
                </a:tc>
                <a:tc>
                  <a:txBody>
                    <a:bodyPr/>
                    <a:lstStyle/>
                    <a:p>
                      <a:r>
                        <a:rPr lang="en-US" dirty="0"/>
                        <a:t>               5</a:t>
                      </a:r>
                    </a:p>
                  </a:txBody>
                  <a:tcPr/>
                </a:tc>
                <a:tc>
                  <a:txBody>
                    <a:bodyPr/>
                    <a:lstStyle/>
                    <a:p>
                      <a:r>
                        <a:rPr lang="en-US" dirty="0"/>
                        <a:t>             20</a:t>
                      </a:r>
                    </a:p>
                  </a:txBody>
                  <a:tcPr/>
                </a:tc>
                <a:extLst>
                  <a:ext uri="{0D108BD9-81ED-4DB2-BD59-A6C34878D82A}">
                    <a16:rowId xmlns:a16="http://schemas.microsoft.com/office/drawing/2014/main" val="10001"/>
                  </a:ext>
                </a:extLst>
              </a:tr>
            </a:tbl>
          </a:graphicData>
        </a:graphic>
      </p:graphicFrame>
      <p:pic>
        <p:nvPicPr>
          <p:cNvPr id="6147" name="Picture 3"/>
          <p:cNvPicPr>
            <a:picLocks noChangeAspect="1" noChangeArrowheads="1"/>
          </p:cNvPicPr>
          <p:nvPr/>
        </p:nvPicPr>
        <p:blipFill>
          <a:blip r:embed="rId4"/>
          <a:srcRect/>
          <a:stretch>
            <a:fillRect/>
          </a:stretch>
        </p:blipFill>
        <p:spPr bwMode="auto">
          <a:xfrm>
            <a:off x="652463" y="798935"/>
            <a:ext cx="8171497" cy="3160077"/>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27</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050" name="Picture 2" descr="D:\pwp\Cutting extrude.JPG"/>
          <p:cNvPicPr>
            <a:picLocks noChangeAspect="1" noChangeArrowheads="1"/>
          </p:cNvPicPr>
          <p:nvPr/>
        </p:nvPicPr>
        <p:blipFill>
          <a:blip r:embed="rId4"/>
          <a:srcRect l="20025" t="15579" r="19749" b="12787"/>
          <a:stretch>
            <a:fillRect/>
          </a:stretch>
        </p:blipFill>
        <p:spPr bwMode="auto">
          <a:xfrm>
            <a:off x="541359" y="1478281"/>
            <a:ext cx="3474381" cy="2954528"/>
          </a:xfrm>
          <a:prstGeom prst="rect">
            <a:avLst/>
          </a:prstGeom>
          <a:noFill/>
        </p:spPr>
      </p:pic>
      <p:sp>
        <p:nvSpPr>
          <p:cNvPr id="25" name="TextBox 24"/>
          <p:cNvSpPr txBox="1"/>
          <p:nvPr/>
        </p:nvSpPr>
        <p:spPr>
          <a:xfrm rot="18699384">
            <a:off x="3057354" y="3249650"/>
            <a:ext cx="415125" cy="276999"/>
          </a:xfrm>
          <a:prstGeom prst="rect">
            <a:avLst/>
          </a:prstGeom>
          <a:noFill/>
        </p:spPr>
        <p:txBody>
          <a:bodyPr wrap="square" rtlCol="0">
            <a:spAutoFit/>
          </a:bodyPr>
          <a:lstStyle/>
          <a:p>
            <a:r>
              <a:rPr lang="en-US" sz="1200" dirty="0"/>
              <a:t>(b)</a:t>
            </a:r>
          </a:p>
        </p:txBody>
      </p:sp>
      <p:sp>
        <p:nvSpPr>
          <p:cNvPr id="28" name="TextBox 27"/>
          <p:cNvSpPr txBox="1"/>
          <p:nvPr/>
        </p:nvSpPr>
        <p:spPr>
          <a:xfrm rot="18691753">
            <a:off x="1645676" y="3392114"/>
            <a:ext cx="398811" cy="276999"/>
          </a:xfrm>
          <a:prstGeom prst="rect">
            <a:avLst/>
          </a:prstGeom>
          <a:noFill/>
        </p:spPr>
        <p:txBody>
          <a:bodyPr wrap="square" rtlCol="0">
            <a:spAutoFit/>
          </a:bodyPr>
          <a:lstStyle/>
          <a:p>
            <a:r>
              <a:rPr lang="en-US" sz="1200" dirty="0"/>
              <a:t>(d)</a:t>
            </a:r>
          </a:p>
        </p:txBody>
      </p:sp>
      <p:sp>
        <p:nvSpPr>
          <p:cNvPr id="26" name="TextBox 25"/>
          <p:cNvSpPr txBox="1"/>
          <p:nvPr/>
        </p:nvSpPr>
        <p:spPr>
          <a:xfrm>
            <a:off x="558799" y="4538133"/>
            <a:ext cx="8475134" cy="523220"/>
          </a:xfrm>
          <a:prstGeom prst="rect">
            <a:avLst/>
          </a:prstGeom>
          <a:noFill/>
        </p:spPr>
        <p:txBody>
          <a:bodyPr wrap="square" rtlCol="0">
            <a:spAutoFit/>
          </a:bodyPr>
          <a:lstStyle/>
          <a:p>
            <a:r>
              <a:rPr lang="en-US" dirty="0"/>
              <a:t>Figure 9 : Schematic representation of (a) tensile ASTM : E8M-13a (b) flexural ASTM E190-03, (c) SEM, (d) XRD test specimens</a:t>
            </a:r>
          </a:p>
        </p:txBody>
      </p:sp>
      <p:sp>
        <p:nvSpPr>
          <p:cNvPr id="30" name="TextBox 29"/>
          <p:cNvSpPr txBox="1"/>
          <p:nvPr/>
        </p:nvSpPr>
        <p:spPr>
          <a:xfrm rot="19199229">
            <a:off x="2044150" y="3096638"/>
            <a:ext cx="393216" cy="307777"/>
          </a:xfrm>
          <a:prstGeom prst="rect">
            <a:avLst/>
          </a:prstGeom>
          <a:noFill/>
        </p:spPr>
        <p:txBody>
          <a:bodyPr wrap="square" rtlCol="0">
            <a:spAutoFit/>
          </a:bodyPr>
          <a:lstStyle/>
          <a:p>
            <a:r>
              <a:rPr lang="en-US" dirty="0"/>
              <a:t>(c)</a:t>
            </a:r>
          </a:p>
        </p:txBody>
      </p:sp>
      <p:sp>
        <p:nvSpPr>
          <p:cNvPr id="31" name="TextBox 30"/>
          <p:cNvSpPr txBox="1"/>
          <p:nvPr/>
        </p:nvSpPr>
        <p:spPr>
          <a:xfrm rot="19032323">
            <a:off x="3682073" y="2784823"/>
            <a:ext cx="405678" cy="276999"/>
          </a:xfrm>
          <a:prstGeom prst="rect">
            <a:avLst/>
          </a:prstGeom>
          <a:noFill/>
        </p:spPr>
        <p:txBody>
          <a:bodyPr wrap="square" rtlCol="0">
            <a:spAutoFit/>
          </a:bodyPr>
          <a:lstStyle/>
          <a:p>
            <a:r>
              <a:rPr lang="en-US" sz="1200" dirty="0"/>
              <a:t>(a)</a:t>
            </a:r>
          </a:p>
        </p:txBody>
      </p:sp>
      <p:pic>
        <p:nvPicPr>
          <p:cNvPr id="34" name="Picture 33" descr="Cutting-dimension 01.jpg"/>
          <p:cNvPicPr>
            <a:picLocks noChangeAspect="1"/>
          </p:cNvPicPr>
          <p:nvPr/>
        </p:nvPicPr>
        <p:blipFill>
          <a:blip r:embed="rId5"/>
          <a:stretch>
            <a:fillRect/>
          </a:stretch>
        </p:blipFill>
        <p:spPr>
          <a:xfrm>
            <a:off x="4224759" y="1112520"/>
            <a:ext cx="5025922" cy="3299459"/>
          </a:xfrm>
          <a:prstGeom prst="rect">
            <a:avLst/>
          </a:prstGeom>
        </p:spPr>
      </p:pic>
    </p:spTree>
    <p:extLst>
      <p:ext uri="{BB962C8B-B14F-4D97-AF65-F5344CB8AC3E}">
        <p14:creationId xmlns:p14="http://schemas.microsoft.com/office/powerpoint/2010/main" val="2578706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28</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9" name="TextBox 18"/>
          <p:cNvSpPr txBox="1"/>
          <p:nvPr/>
        </p:nvSpPr>
        <p:spPr>
          <a:xfrm>
            <a:off x="1729213" y="505233"/>
            <a:ext cx="6416984" cy="461665"/>
          </a:xfrm>
          <a:prstGeom prst="rect">
            <a:avLst/>
          </a:prstGeom>
          <a:noFill/>
        </p:spPr>
        <p:txBody>
          <a:bodyPr wrap="square" rtlCol="0">
            <a:spAutoFit/>
          </a:bodyPr>
          <a:lstStyle/>
          <a:p>
            <a:pPr algn="ctr"/>
            <a:r>
              <a:rPr lang="en-US" sz="2400" b="1" dirty="0"/>
              <a:t>Tensile test results </a:t>
            </a:r>
          </a:p>
        </p:txBody>
      </p:sp>
      <p:pic>
        <p:nvPicPr>
          <p:cNvPr id="24" name="Picture 23" descr="IMG-20230307-WA0022.jpg"/>
          <p:cNvPicPr>
            <a:picLocks noChangeAspect="1"/>
          </p:cNvPicPr>
          <p:nvPr/>
        </p:nvPicPr>
        <p:blipFill>
          <a:blip r:embed="rId4"/>
          <a:srcRect l="11715" t="2021" r="19797" b="1840"/>
          <a:stretch>
            <a:fillRect/>
          </a:stretch>
        </p:blipFill>
        <p:spPr>
          <a:xfrm rot="16200000">
            <a:off x="1353495" y="538683"/>
            <a:ext cx="2163780" cy="3603273"/>
          </a:xfrm>
          <a:prstGeom prst="rect">
            <a:avLst/>
          </a:prstGeom>
        </p:spPr>
      </p:pic>
      <p:pic>
        <p:nvPicPr>
          <p:cNvPr id="1026" name="Picture 2"/>
          <p:cNvPicPr>
            <a:picLocks noChangeAspect="1" noChangeArrowheads="1"/>
          </p:cNvPicPr>
          <p:nvPr/>
        </p:nvPicPr>
        <p:blipFill>
          <a:blip r:embed="rId5"/>
          <a:srcRect/>
          <a:stretch>
            <a:fillRect/>
          </a:stretch>
        </p:blipFill>
        <p:spPr bwMode="auto">
          <a:xfrm>
            <a:off x="4255129" y="986828"/>
            <a:ext cx="5205743" cy="3476530"/>
          </a:xfrm>
          <a:prstGeom prst="rect">
            <a:avLst/>
          </a:prstGeom>
          <a:noFill/>
          <a:ln w="9525">
            <a:noFill/>
            <a:miter lim="800000"/>
            <a:headEnd/>
            <a:tailEnd/>
          </a:ln>
          <a:effectLst/>
        </p:spPr>
      </p:pic>
      <p:graphicFrame>
        <p:nvGraphicFramePr>
          <p:cNvPr id="26" name="Table 25"/>
          <p:cNvGraphicFramePr>
            <a:graphicFrameLocks noGrp="1"/>
          </p:cNvGraphicFramePr>
          <p:nvPr/>
        </p:nvGraphicFramePr>
        <p:xfrm>
          <a:off x="628119" y="4500856"/>
          <a:ext cx="3799025" cy="1480378"/>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Laser Sample</a:t>
                      </a:r>
                      <a:r>
                        <a:rPr lang="en-US" baseline="0" dirty="0"/>
                        <a:t> - 2</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67858">
                <a:tc>
                  <a:txBody>
                    <a:bodyPr/>
                    <a:lstStyle/>
                    <a:p>
                      <a:r>
                        <a:rPr lang="en-US" dirty="0"/>
                        <a:t>Ultimate</a:t>
                      </a:r>
                      <a:r>
                        <a:rPr lang="en-US" baseline="0" dirty="0"/>
                        <a:t> strength</a:t>
                      </a:r>
                      <a:endParaRPr lang="en-US" dirty="0"/>
                    </a:p>
                  </a:txBody>
                  <a:tcPr/>
                </a:tc>
                <a:tc>
                  <a:txBody>
                    <a:bodyPr/>
                    <a:lstStyle/>
                    <a:p>
                      <a:r>
                        <a:rPr lang="en-US" dirty="0"/>
                        <a:t>2.566 MPa</a:t>
                      </a:r>
                    </a:p>
                  </a:txBody>
                  <a:tcPr/>
                </a:tc>
                <a:extLst>
                  <a:ext uri="{0D108BD9-81ED-4DB2-BD59-A6C34878D82A}">
                    <a16:rowId xmlns:a16="http://schemas.microsoft.com/office/drawing/2014/main" val="10001"/>
                  </a:ext>
                </a:extLst>
              </a:tr>
              <a:tr h="370840">
                <a:tc>
                  <a:txBody>
                    <a:bodyPr/>
                    <a:lstStyle/>
                    <a:p>
                      <a:r>
                        <a:rPr lang="en-US" dirty="0"/>
                        <a:t>Elongation</a:t>
                      </a:r>
                    </a:p>
                  </a:txBody>
                  <a:tcPr/>
                </a:tc>
                <a:tc>
                  <a:txBody>
                    <a:bodyPr/>
                    <a:lstStyle/>
                    <a:p>
                      <a:r>
                        <a:rPr lang="en-US" baseline="0" dirty="0"/>
                        <a:t>23.300 </a:t>
                      </a:r>
                      <a:r>
                        <a:rPr lang="en-US" dirty="0"/>
                        <a:t>%</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dirty="0"/>
                        <a:t>11.150 mm</a:t>
                      </a:r>
                    </a:p>
                  </a:txBody>
                  <a:tcPr/>
                </a:tc>
                <a:extLst>
                  <a:ext uri="{0D108BD9-81ED-4DB2-BD59-A6C34878D82A}">
                    <a16:rowId xmlns:a16="http://schemas.microsoft.com/office/drawing/2014/main" val="10003"/>
                  </a:ext>
                </a:extLst>
              </a:tr>
            </a:tbl>
          </a:graphicData>
        </a:graphic>
      </p:graphicFrame>
      <p:sp>
        <p:nvSpPr>
          <p:cNvPr id="27" name="Rectangle 26"/>
          <p:cNvSpPr/>
          <p:nvPr/>
        </p:nvSpPr>
        <p:spPr>
          <a:xfrm>
            <a:off x="551493" y="3483343"/>
            <a:ext cx="4281941" cy="307777"/>
          </a:xfrm>
          <a:prstGeom prst="rect">
            <a:avLst/>
          </a:prstGeom>
        </p:spPr>
        <p:txBody>
          <a:bodyPr wrap="none">
            <a:spAutoFit/>
          </a:bodyPr>
          <a:lstStyle/>
          <a:p>
            <a:r>
              <a:rPr lang="en-US" dirty="0"/>
              <a:t>Figure 10 : Tensile failure of laser welding sample-2</a:t>
            </a:r>
          </a:p>
        </p:txBody>
      </p:sp>
    </p:spTree>
    <p:extLst>
      <p:ext uri="{BB962C8B-B14F-4D97-AF65-F5344CB8AC3E}">
        <p14:creationId xmlns:p14="http://schemas.microsoft.com/office/powerpoint/2010/main" val="3219357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29</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l="5618" t="3562" r="23970" b="2411"/>
          <a:stretch>
            <a:fillRect/>
          </a:stretch>
        </p:blipFill>
        <p:spPr>
          <a:xfrm rot="16200000">
            <a:off x="1344440" y="556786"/>
            <a:ext cx="2154727" cy="3594228"/>
          </a:xfrm>
          <a:prstGeom prst="rect">
            <a:avLst/>
          </a:prstGeom>
        </p:spPr>
      </p:pic>
      <p:graphicFrame>
        <p:nvGraphicFramePr>
          <p:cNvPr id="25" name="Table 24"/>
          <p:cNvGraphicFramePr>
            <a:graphicFrameLocks noGrp="1"/>
          </p:cNvGraphicFramePr>
          <p:nvPr/>
        </p:nvGraphicFramePr>
        <p:xfrm>
          <a:off x="628121" y="4500856"/>
          <a:ext cx="3799025" cy="1480378"/>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Laser Sample</a:t>
                      </a:r>
                      <a:r>
                        <a:rPr lang="en-US" baseline="0" dirty="0"/>
                        <a:t> - 3</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67858">
                <a:tc>
                  <a:txBody>
                    <a:bodyPr/>
                    <a:lstStyle/>
                    <a:p>
                      <a:r>
                        <a:rPr lang="en-US" dirty="0"/>
                        <a:t>Ultimate</a:t>
                      </a:r>
                      <a:r>
                        <a:rPr lang="en-US" baseline="0" dirty="0"/>
                        <a:t> strength</a:t>
                      </a:r>
                      <a:endParaRPr lang="en-US" dirty="0"/>
                    </a:p>
                  </a:txBody>
                  <a:tcPr/>
                </a:tc>
                <a:tc>
                  <a:txBody>
                    <a:bodyPr/>
                    <a:lstStyle/>
                    <a:p>
                      <a:r>
                        <a:rPr lang="en-US" dirty="0"/>
                        <a:t>61.378 MPa</a:t>
                      </a:r>
                    </a:p>
                  </a:txBody>
                  <a:tcPr/>
                </a:tc>
                <a:extLst>
                  <a:ext uri="{0D108BD9-81ED-4DB2-BD59-A6C34878D82A}">
                    <a16:rowId xmlns:a16="http://schemas.microsoft.com/office/drawing/2014/main" val="10001"/>
                  </a:ext>
                </a:extLst>
              </a:tr>
              <a:tr h="370840">
                <a:tc>
                  <a:txBody>
                    <a:bodyPr/>
                    <a:lstStyle/>
                    <a:p>
                      <a:r>
                        <a:rPr lang="en-US" dirty="0"/>
                        <a:t>Elongation</a:t>
                      </a:r>
                    </a:p>
                  </a:txBody>
                  <a:tcPr/>
                </a:tc>
                <a:tc>
                  <a:txBody>
                    <a:bodyPr/>
                    <a:lstStyle/>
                    <a:p>
                      <a:r>
                        <a:rPr lang="en-US" dirty="0"/>
                        <a:t>6.840</a:t>
                      </a:r>
                      <a:r>
                        <a:rPr lang="en-US" baseline="0" dirty="0"/>
                        <a:t> </a:t>
                      </a:r>
                      <a:r>
                        <a:rPr lang="en-US" dirty="0"/>
                        <a:t>%</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dirty="0"/>
                        <a:t>3.420 mm</a:t>
                      </a:r>
                    </a:p>
                  </a:txBody>
                  <a:tcPr/>
                </a:tc>
                <a:extLst>
                  <a:ext uri="{0D108BD9-81ED-4DB2-BD59-A6C34878D82A}">
                    <a16:rowId xmlns:a16="http://schemas.microsoft.com/office/drawing/2014/main" val="10003"/>
                  </a:ext>
                </a:extLst>
              </a:tr>
            </a:tbl>
          </a:graphicData>
        </a:graphic>
      </p:graphicFrame>
      <p:pic>
        <p:nvPicPr>
          <p:cNvPr id="2051" name="Picture 3"/>
          <p:cNvPicPr>
            <a:picLocks noChangeAspect="1" noChangeArrowheads="1"/>
          </p:cNvPicPr>
          <p:nvPr/>
        </p:nvPicPr>
        <p:blipFill>
          <a:blip r:embed="rId5"/>
          <a:srcRect l="1178" r="3613"/>
          <a:stretch>
            <a:fillRect/>
          </a:stretch>
        </p:blipFill>
        <p:spPr bwMode="auto">
          <a:xfrm>
            <a:off x="4318503" y="1007974"/>
            <a:ext cx="5033728" cy="3482545"/>
          </a:xfrm>
          <a:prstGeom prst="rect">
            <a:avLst/>
          </a:prstGeom>
          <a:noFill/>
          <a:ln w="9525">
            <a:noFill/>
            <a:miter lim="800000"/>
            <a:headEnd/>
            <a:tailEnd/>
          </a:ln>
          <a:effectLst/>
        </p:spPr>
      </p:pic>
      <p:sp>
        <p:nvSpPr>
          <p:cNvPr id="26" name="Rectangle 25"/>
          <p:cNvSpPr/>
          <p:nvPr/>
        </p:nvSpPr>
        <p:spPr>
          <a:xfrm>
            <a:off x="524332" y="3483342"/>
            <a:ext cx="4281941" cy="307777"/>
          </a:xfrm>
          <a:prstGeom prst="rect">
            <a:avLst/>
          </a:prstGeom>
        </p:spPr>
        <p:txBody>
          <a:bodyPr wrap="none">
            <a:spAutoFit/>
          </a:bodyPr>
          <a:lstStyle/>
          <a:p>
            <a:r>
              <a:rPr lang="en-US" dirty="0"/>
              <a:t>Figure 11 : Tensile failure of laser welding sample-3</a:t>
            </a:r>
          </a:p>
        </p:txBody>
      </p:sp>
    </p:spTree>
    <p:extLst>
      <p:ext uri="{BB962C8B-B14F-4D97-AF65-F5344CB8AC3E}">
        <p14:creationId xmlns:p14="http://schemas.microsoft.com/office/powerpoint/2010/main" val="321935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98261712"/>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536400" y="637436"/>
            <a:ext cx="8984790" cy="646331"/>
          </a:xfrm>
          <a:prstGeom prst="rect">
            <a:avLst/>
          </a:prstGeom>
          <a:noFill/>
        </p:spPr>
        <p:txBody>
          <a:bodyPr wrap="square" rtlCol="0">
            <a:spAutoFit/>
          </a:bodyPr>
          <a:lstStyle/>
          <a:p>
            <a:pPr algn="ctr"/>
            <a:r>
              <a:rPr lang="en-IN" sz="3600" b="1" dirty="0">
                <a:latin typeface="+mj-lt"/>
              </a:rPr>
              <a:t>Objective</a:t>
            </a:r>
          </a:p>
        </p:txBody>
      </p:sp>
      <p:sp>
        <p:nvSpPr>
          <p:cNvPr id="3" name="TextBox 2"/>
          <p:cNvSpPr txBox="1"/>
          <p:nvPr/>
        </p:nvSpPr>
        <p:spPr>
          <a:xfrm>
            <a:off x="536400" y="1616415"/>
            <a:ext cx="8887518" cy="1846659"/>
          </a:xfrm>
          <a:prstGeom prst="rect">
            <a:avLst/>
          </a:prstGeom>
          <a:noFill/>
        </p:spPr>
        <p:txBody>
          <a:bodyPr wrap="square" rtlCol="0">
            <a:spAutoFit/>
          </a:bodyPr>
          <a:lstStyle/>
          <a:p>
            <a:pPr marL="355600" indent="-355600" algn="just">
              <a:buFont typeface="Wingdings" pitchFamily="2" charset="2"/>
              <a:buChar char="§"/>
            </a:pPr>
            <a:r>
              <a:rPr lang="en-IN" sz="1800" dirty="0">
                <a:latin typeface="Arial" panose="020B0604020202020204" pitchFamily="34" charset="0"/>
                <a:cs typeface="Arial" panose="020B0604020202020204" pitchFamily="34" charset="0"/>
              </a:rPr>
              <a:t>To study the microstructure and mechanical properties of dissimilar laser and MIG welded AA6061 to A588k HSLA steel</a:t>
            </a:r>
          </a:p>
          <a:p>
            <a:pPr marL="355600" indent="-355600" algn="just">
              <a:buFont typeface="Wingdings" pitchFamily="2" charset="2"/>
              <a:buChar char="§"/>
            </a:pPr>
            <a:endParaRPr lang="en-IN" sz="1800" dirty="0">
              <a:latin typeface="Arial" panose="020B0604020202020204" pitchFamily="34" charset="0"/>
              <a:cs typeface="Arial" panose="020B0604020202020204" pitchFamily="34" charset="0"/>
            </a:endParaRPr>
          </a:p>
          <a:p>
            <a:pPr marL="355600" indent="-355600" algn="just">
              <a:buFont typeface="Wingdings" pitchFamily="2" charset="2"/>
              <a:buChar char="§"/>
            </a:pPr>
            <a:r>
              <a:rPr lang="en-IN" sz="1800" dirty="0">
                <a:latin typeface="Arial" panose="020B0604020202020204" pitchFamily="34" charset="0"/>
                <a:cs typeface="Arial" panose="020B0604020202020204" pitchFamily="34" charset="0"/>
              </a:rPr>
              <a:t>To predict the weld bead profile, transient temperature, and residual stresses using numerical method and compare the results.</a:t>
            </a:r>
          </a:p>
          <a:p>
            <a:pPr marL="355600" indent="-355600" algn="just">
              <a:buNone/>
            </a:pPr>
            <a:endParaRPr lang="en-IN" sz="2400" dirty="0">
              <a:latin typeface="Arial" panose="020B0604020202020204" pitchFamily="34" charset="0"/>
              <a:cs typeface="Arial" panose="020B0604020202020204" pitchFamily="34" charset="0"/>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21685"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30</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t="21058" r="901" b="13378"/>
          <a:stretch>
            <a:fillRect/>
          </a:stretch>
        </p:blipFill>
        <p:spPr>
          <a:xfrm>
            <a:off x="633743" y="1267485"/>
            <a:ext cx="3594225" cy="2145672"/>
          </a:xfrm>
          <a:prstGeom prst="rect">
            <a:avLst/>
          </a:prstGeom>
        </p:spPr>
      </p:pic>
      <p:graphicFrame>
        <p:nvGraphicFramePr>
          <p:cNvPr id="23" name="Table 22"/>
          <p:cNvGraphicFramePr>
            <a:graphicFrameLocks noGrp="1"/>
          </p:cNvGraphicFramePr>
          <p:nvPr/>
        </p:nvGraphicFramePr>
        <p:xfrm>
          <a:off x="628120" y="4500856"/>
          <a:ext cx="3799025" cy="1491834"/>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MIG</a:t>
                      </a:r>
                      <a:r>
                        <a:rPr lang="en-US" baseline="0" dirty="0"/>
                        <a:t> </a:t>
                      </a:r>
                      <a:r>
                        <a:rPr lang="en-US" dirty="0"/>
                        <a:t>Sample</a:t>
                      </a:r>
                      <a:r>
                        <a:rPr lang="en-US" baseline="0" dirty="0"/>
                        <a:t> - 1</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9314">
                <a:tc>
                  <a:txBody>
                    <a:bodyPr/>
                    <a:lstStyle/>
                    <a:p>
                      <a:r>
                        <a:rPr lang="en-US" dirty="0"/>
                        <a:t>Ultimate</a:t>
                      </a:r>
                      <a:r>
                        <a:rPr lang="en-US" baseline="0" dirty="0"/>
                        <a:t> strength</a:t>
                      </a:r>
                      <a:endParaRPr lang="en-US" dirty="0"/>
                    </a:p>
                  </a:txBody>
                  <a:tcPr/>
                </a:tc>
                <a:tc>
                  <a:txBody>
                    <a:bodyPr/>
                    <a:lstStyle/>
                    <a:p>
                      <a:r>
                        <a:rPr lang="en-US" dirty="0"/>
                        <a:t> 5.444 MPa</a:t>
                      </a:r>
                    </a:p>
                  </a:txBody>
                  <a:tcPr/>
                </a:tc>
                <a:extLst>
                  <a:ext uri="{0D108BD9-81ED-4DB2-BD59-A6C34878D82A}">
                    <a16:rowId xmlns:a16="http://schemas.microsoft.com/office/drawing/2014/main" val="10001"/>
                  </a:ext>
                </a:extLst>
              </a:tr>
              <a:tr h="370840">
                <a:tc>
                  <a:txBody>
                    <a:bodyPr/>
                    <a:lstStyle/>
                    <a:p>
                      <a:r>
                        <a:rPr lang="en-US" dirty="0"/>
                        <a:t>Elongation</a:t>
                      </a:r>
                    </a:p>
                  </a:txBody>
                  <a:tcPr/>
                </a:tc>
                <a:tc>
                  <a:txBody>
                    <a:bodyPr/>
                    <a:lstStyle/>
                    <a:p>
                      <a:r>
                        <a:rPr lang="en-US" baseline="0" dirty="0"/>
                        <a:t>8.32 </a:t>
                      </a:r>
                      <a:r>
                        <a:rPr lang="en-US" dirty="0"/>
                        <a:t>%</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dirty="0"/>
                        <a:t>4.160</a:t>
                      </a:r>
                      <a:r>
                        <a:rPr lang="en-US" baseline="0" dirty="0"/>
                        <a:t> </a:t>
                      </a:r>
                      <a:r>
                        <a:rPr lang="en-US" dirty="0"/>
                        <a:t>mm</a:t>
                      </a:r>
                    </a:p>
                  </a:txBody>
                  <a:tcPr/>
                </a:tc>
                <a:extLst>
                  <a:ext uri="{0D108BD9-81ED-4DB2-BD59-A6C34878D82A}">
                    <a16:rowId xmlns:a16="http://schemas.microsoft.com/office/drawing/2014/main" val="10003"/>
                  </a:ext>
                </a:extLst>
              </a:tr>
            </a:tbl>
          </a:graphicData>
        </a:graphic>
      </p:graphicFrame>
      <p:pic>
        <p:nvPicPr>
          <p:cNvPr id="3074" name="Picture 2"/>
          <p:cNvPicPr>
            <a:picLocks noChangeAspect="1" noChangeArrowheads="1"/>
          </p:cNvPicPr>
          <p:nvPr/>
        </p:nvPicPr>
        <p:blipFill>
          <a:blip r:embed="rId5"/>
          <a:srcRect/>
          <a:stretch>
            <a:fillRect/>
          </a:stretch>
        </p:blipFill>
        <p:spPr bwMode="auto">
          <a:xfrm>
            <a:off x="4264183" y="968721"/>
            <a:ext cx="5223850" cy="3512743"/>
          </a:xfrm>
          <a:prstGeom prst="rect">
            <a:avLst/>
          </a:prstGeom>
          <a:noFill/>
          <a:ln w="9525">
            <a:noFill/>
            <a:miter lim="800000"/>
            <a:headEnd/>
            <a:tailEnd/>
          </a:ln>
          <a:effectLst/>
        </p:spPr>
      </p:pic>
      <p:sp>
        <p:nvSpPr>
          <p:cNvPr id="26" name="Rectangle 25"/>
          <p:cNvSpPr/>
          <p:nvPr/>
        </p:nvSpPr>
        <p:spPr>
          <a:xfrm>
            <a:off x="551493" y="3492396"/>
            <a:ext cx="4232249" cy="307777"/>
          </a:xfrm>
          <a:prstGeom prst="rect">
            <a:avLst/>
          </a:prstGeom>
        </p:spPr>
        <p:txBody>
          <a:bodyPr wrap="none">
            <a:spAutoFit/>
          </a:bodyPr>
          <a:lstStyle/>
          <a:p>
            <a:r>
              <a:rPr lang="en-US" dirty="0"/>
              <a:t>Figure 12 : Tensile failure of MIG welding sample-1</a:t>
            </a:r>
          </a:p>
        </p:txBody>
      </p:sp>
    </p:spTree>
    <p:extLst>
      <p:ext uri="{BB962C8B-B14F-4D97-AF65-F5344CB8AC3E}">
        <p14:creationId xmlns:p14="http://schemas.microsoft.com/office/powerpoint/2010/main" val="3219357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31</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l="8219" t="23284" r="499" b="11880"/>
          <a:stretch>
            <a:fillRect/>
          </a:stretch>
        </p:blipFill>
        <p:spPr>
          <a:xfrm>
            <a:off x="633742" y="1267485"/>
            <a:ext cx="3594226" cy="2154725"/>
          </a:xfrm>
          <a:prstGeom prst="rect">
            <a:avLst/>
          </a:prstGeom>
        </p:spPr>
      </p:pic>
      <p:pic>
        <p:nvPicPr>
          <p:cNvPr id="4098" name="Picture 2"/>
          <p:cNvPicPr>
            <a:picLocks noChangeAspect="1" noChangeArrowheads="1"/>
          </p:cNvPicPr>
          <p:nvPr/>
        </p:nvPicPr>
        <p:blipFill>
          <a:blip r:embed="rId5"/>
          <a:srcRect/>
          <a:stretch>
            <a:fillRect/>
          </a:stretch>
        </p:blipFill>
        <p:spPr bwMode="auto">
          <a:xfrm>
            <a:off x="4273235" y="968721"/>
            <a:ext cx="5148013" cy="3503691"/>
          </a:xfrm>
          <a:prstGeom prst="rect">
            <a:avLst/>
          </a:prstGeom>
          <a:noFill/>
          <a:ln w="9525">
            <a:noFill/>
            <a:miter lim="800000"/>
            <a:headEnd/>
            <a:tailEnd/>
          </a:ln>
          <a:effectLst/>
        </p:spPr>
      </p:pic>
      <p:graphicFrame>
        <p:nvGraphicFramePr>
          <p:cNvPr id="23" name="Table 22"/>
          <p:cNvGraphicFramePr>
            <a:graphicFrameLocks noGrp="1"/>
          </p:cNvGraphicFramePr>
          <p:nvPr/>
        </p:nvGraphicFramePr>
        <p:xfrm>
          <a:off x="610014" y="4482749"/>
          <a:ext cx="3799025" cy="1491834"/>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MIG</a:t>
                      </a:r>
                      <a:r>
                        <a:rPr lang="en-US" baseline="0" dirty="0"/>
                        <a:t> </a:t>
                      </a:r>
                      <a:r>
                        <a:rPr lang="en-US" dirty="0"/>
                        <a:t>Sample</a:t>
                      </a:r>
                      <a:r>
                        <a:rPr lang="en-US" baseline="0" dirty="0"/>
                        <a:t> - 2</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9314">
                <a:tc>
                  <a:txBody>
                    <a:bodyPr/>
                    <a:lstStyle/>
                    <a:p>
                      <a:r>
                        <a:rPr lang="en-US" dirty="0"/>
                        <a:t>Ultimate</a:t>
                      </a:r>
                      <a:r>
                        <a:rPr lang="en-US" baseline="0" dirty="0"/>
                        <a:t> strength</a:t>
                      </a:r>
                      <a:endParaRPr lang="en-US" dirty="0"/>
                    </a:p>
                  </a:txBody>
                  <a:tcPr/>
                </a:tc>
                <a:tc>
                  <a:txBody>
                    <a:bodyPr/>
                    <a:lstStyle/>
                    <a:p>
                      <a:r>
                        <a:rPr lang="en-US" dirty="0"/>
                        <a:t> 16.102 MPa</a:t>
                      </a:r>
                    </a:p>
                  </a:txBody>
                  <a:tcPr/>
                </a:tc>
                <a:extLst>
                  <a:ext uri="{0D108BD9-81ED-4DB2-BD59-A6C34878D82A}">
                    <a16:rowId xmlns:a16="http://schemas.microsoft.com/office/drawing/2014/main" val="10001"/>
                  </a:ext>
                </a:extLst>
              </a:tr>
              <a:tr h="370840">
                <a:tc>
                  <a:txBody>
                    <a:bodyPr/>
                    <a:lstStyle/>
                    <a:p>
                      <a:r>
                        <a:rPr lang="en-US" dirty="0"/>
                        <a:t>Elongation</a:t>
                      </a:r>
                    </a:p>
                  </a:txBody>
                  <a:tcPr/>
                </a:tc>
                <a:tc>
                  <a:txBody>
                    <a:bodyPr/>
                    <a:lstStyle/>
                    <a:p>
                      <a:r>
                        <a:rPr lang="en-US" baseline="0" dirty="0"/>
                        <a:t> 5.78 </a:t>
                      </a:r>
                      <a:r>
                        <a:rPr lang="en-US" dirty="0"/>
                        <a:t>%</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baseline="0" dirty="0"/>
                        <a:t>2.890 </a:t>
                      </a:r>
                      <a:r>
                        <a:rPr lang="en-US" dirty="0"/>
                        <a:t>mm</a:t>
                      </a:r>
                    </a:p>
                  </a:txBody>
                  <a:tcPr/>
                </a:tc>
                <a:extLst>
                  <a:ext uri="{0D108BD9-81ED-4DB2-BD59-A6C34878D82A}">
                    <a16:rowId xmlns:a16="http://schemas.microsoft.com/office/drawing/2014/main" val="10003"/>
                  </a:ext>
                </a:extLst>
              </a:tr>
            </a:tbl>
          </a:graphicData>
        </a:graphic>
      </p:graphicFrame>
      <p:sp>
        <p:nvSpPr>
          <p:cNvPr id="26" name="Rectangle 25"/>
          <p:cNvSpPr/>
          <p:nvPr/>
        </p:nvSpPr>
        <p:spPr>
          <a:xfrm>
            <a:off x="551493" y="3492396"/>
            <a:ext cx="4232249" cy="307777"/>
          </a:xfrm>
          <a:prstGeom prst="rect">
            <a:avLst/>
          </a:prstGeom>
        </p:spPr>
        <p:txBody>
          <a:bodyPr wrap="none">
            <a:spAutoFit/>
          </a:bodyPr>
          <a:lstStyle/>
          <a:p>
            <a:r>
              <a:rPr lang="en-US" dirty="0"/>
              <a:t>Figure 13 : Tensile failure of MIG welding sample-2</a:t>
            </a:r>
          </a:p>
        </p:txBody>
      </p:sp>
    </p:spTree>
    <p:extLst>
      <p:ext uri="{BB962C8B-B14F-4D97-AF65-F5344CB8AC3E}">
        <p14:creationId xmlns:p14="http://schemas.microsoft.com/office/powerpoint/2010/main" val="3219357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32</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l="3586" t="30738" r="1127" b="19262"/>
          <a:stretch>
            <a:fillRect/>
          </a:stretch>
        </p:blipFill>
        <p:spPr>
          <a:xfrm>
            <a:off x="633743" y="1258432"/>
            <a:ext cx="3603279" cy="2163777"/>
          </a:xfrm>
          <a:prstGeom prst="rect">
            <a:avLst/>
          </a:prstGeom>
        </p:spPr>
      </p:pic>
      <p:graphicFrame>
        <p:nvGraphicFramePr>
          <p:cNvPr id="23" name="Table 22"/>
          <p:cNvGraphicFramePr>
            <a:graphicFrameLocks noGrp="1"/>
          </p:cNvGraphicFramePr>
          <p:nvPr/>
        </p:nvGraphicFramePr>
        <p:xfrm>
          <a:off x="637174" y="4491803"/>
          <a:ext cx="3799025" cy="1491834"/>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MIG</a:t>
                      </a:r>
                      <a:r>
                        <a:rPr lang="en-US" baseline="0" dirty="0"/>
                        <a:t> </a:t>
                      </a:r>
                      <a:r>
                        <a:rPr lang="en-US" dirty="0"/>
                        <a:t>Sample</a:t>
                      </a:r>
                      <a:r>
                        <a:rPr lang="en-US" baseline="0" dirty="0"/>
                        <a:t> - 3</a:t>
                      </a: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379314">
                <a:tc>
                  <a:txBody>
                    <a:bodyPr/>
                    <a:lstStyle/>
                    <a:p>
                      <a:r>
                        <a:rPr lang="en-US" dirty="0"/>
                        <a:t>Ultimate</a:t>
                      </a:r>
                      <a:r>
                        <a:rPr lang="en-US" baseline="0" dirty="0"/>
                        <a:t> strength</a:t>
                      </a:r>
                      <a:endParaRPr lang="en-US" dirty="0"/>
                    </a:p>
                  </a:txBody>
                  <a:tcPr/>
                </a:tc>
                <a:tc>
                  <a:txBody>
                    <a:bodyPr/>
                    <a:lstStyle/>
                    <a:p>
                      <a:r>
                        <a:rPr lang="en-US" dirty="0"/>
                        <a:t> 28.670 MPa</a:t>
                      </a:r>
                    </a:p>
                  </a:txBody>
                  <a:tcPr/>
                </a:tc>
                <a:extLst>
                  <a:ext uri="{0D108BD9-81ED-4DB2-BD59-A6C34878D82A}">
                    <a16:rowId xmlns:a16="http://schemas.microsoft.com/office/drawing/2014/main" val="10001"/>
                  </a:ext>
                </a:extLst>
              </a:tr>
              <a:tr h="370840">
                <a:tc>
                  <a:txBody>
                    <a:bodyPr/>
                    <a:lstStyle/>
                    <a:p>
                      <a:r>
                        <a:rPr lang="en-US" dirty="0"/>
                        <a:t>Elongation</a:t>
                      </a:r>
                    </a:p>
                  </a:txBody>
                  <a:tcPr/>
                </a:tc>
                <a:tc>
                  <a:txBody>
                    <a:bodyPr/>
                    <a:lstStyle/>
                    <a:p>
                      <a:r>
                        <a:rPr lang="en-US" baseline="0" dirty="0"/>
                        <a:t>10.68 </a:t>
                      </a:r>
                      <a:r>
                        <a:rPr lang="en-US" dirty="0"/>
                        <a:t>%</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baseline="0" dirty="0"/>
                        <a:t>5.340 </a:t>
                      </a:r>
                      <a:r>
                        <a:rPr lang="en-US" dirty="0"/>
                        <a:t>mm</a:t>
                      </a:r>
                    </a:p>
                  </a:txBody>
                  <a:tcPr/>
                </a:tc>
                <a:extLst>
                  <a:ext uri="{0D108BD9-81ED-4DB2-BD59-A6C34878D82A}">
                    <a16:rowId xmlns:a16="http://schemas.microsoft.com/office/drawing/2014/main" val="10003"/>
                  </a:ext>
                </a:extLst>
              </a:tr>
            </a:tbl>
          </a:graphicData>
        </a:graphic>
      </p:graphicFrame>
      <p:pic>
        <p:nvPicPr>
          <p:cNvPr id="7170" name="Picture 2"/>
          <p:cNvPicPr>
            <a:picLocks noChangeAspect="1" noChangeArrowheads="1"/>
          </p:cNvPicPr>
          <p:nvPr/>
        </p:nvPicPr>
        <p:blipFill>
          <a:blip r:embed="rId5"/>
          <a:srcRect/>
          <a:stretch>
            <a:fillRect/>
          </a:stretch>
        </p:blipFill>
        <p:spPr bwMode="auto">
          <a:xfrm>
            <a:off x="4291343" y="986829"/>
            <a:ext cx="5112991" cy="3476530"/>
          </a:xfrm>
          <a:prstGeom prst="rect">
            <a:avLst/>
          </a:prstGeom>
          <a:noFill/>
          <a:ln w="9525">
            <a:noFill/>
            <a:miter lim="800000"/>
            <a:headEnd/>
            <a:tailEnd/>
          </a:ln>
          <a:effectLst/>
        </p:spPr>
      </p:pic>
      <p:sp>
        <p:nvSpPr>
          <p:cNvPr id="25" name="Rectangle 24"/>
          <p:cNvSpPr/>
          <p:nvPr/>
        </p:nvSpPr>
        <p:spPr>
          <a:xfrm>
            <a:off x="524332" y="3492396"/>
            <a:ext cx="4232249" cy="307777"/>
          </a:xfrm>
          <a:prstGeom prst="rect">
            <a:avLst/>
          </a:prstGeom>
        </p:spPr>
        <p:txBody>
          <a:bodyPr wrap="none">
            <a:spAutoFit/>
          </a:bodyPr>
          <a:lstStyle/>
          <a:p>
            <a:r>
              <a:rPr lang="en-US" dirty="0"/>
              <a:t>Figure 14 : Tensile failure of MIG welding sample-3</a:t>
            </a:r>
          </a:p>
        </p:txBody>
      </p:sp>
    </p:spTree>
    <p:extLst>
      <p:ext uri="{BB962C8B-B14F-4D97-AF65-F5344CB8AC3E}">
        <p14:creationId xmlns:p14="http://schemas.microsoft.com/office/powerpoint/2010/main" val="3219357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33</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l="15574" t="6147" r="35792" b="820"/>
          <a:stretch>
            <a:fillRect/>
          </a:stretch>
        </p:blipFill>
        <p:spPr>
          <a:xfrm rot="16200000">
            <a:off x="1358022" y="543210"/>
            <a:ext cx="2154724" cy="3603276"/>
          </a:xfrm>
          <a:prstGeom prst="rect">
            <a:avLst/>
          </a:prstGeom>
        </p:spPr>
      </p:pic>
      <p:graphicFrame>
        <p:nvGraphicFramePr>
          <p:cNvPr id="23" name="Table 22"/>
          <p:cNvGraphicFramePr>
            <a:graphicFrameLocks noGrp="1"/>
          </p:cNvGraphicFramePr>
          <p:nvPr/>
        </p:nvGraphicFramePr>
        <p:xfrm>
          <a:off x="619067" y="4482749"/>
          <a:ext cx="3799025" cy="1500308"/>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Laser Sample</a:t>
                      </a:r>
                      <a:r>
                        <a:rPr lang="en-US" baseline="0" dirty="0"/>
                        <a:t> - 1</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9314">
                <a:tc>
                  <a:txBody>
                    <a:bodyPr/>
                    <a:lstStyle/>
                    <a:p>
                      <a:r>
                        <a:rPr lang="en-US" baseline="0" dirty="0"/>
                        <a:t>Compression strength</a:t>
                      </a:r>
                      <a:endParaRPr lang="en-US" dirty="0"/>
                    </a:p>
                  </a:txBody>
                  <a:tcPr/>
                </a:tc>
                <a:tc>
                  <a:txBody>
                    <a:bodyPr/>
                    <a:lstStyle/>
                    <a:p>
                      <a:r>
                        <a:rPr lang="en-US" dirty="0"/>
                        <a:t> 5.381 </a:t>
                      </a:r>
                      <a:r>
                        <a:rPr lang="en-US"/>
                        <a:t>MPa</a:t>
                      </a:r>
                      <a:endParaRPr lang="en-US" dirty="0"/>
                    </a:p>
                  </a:txBody>
                  <a:tcPr/>
                </a:tc>
                <a:extLst>
                  <a:ext uri="{0D108BD9-81ED-4DB2-BD59-A6C34878D82A}">
                    <a16:rowId xmlns:a16="http://schemas.microsoft.com/office/drawing/2014/main" val="10001"/>
                  </a:ext>
                </a:extLst>
              </a:tr>
              <a:tr h="379314">
                <a:tc>
                  <a:txBody>
                    <a:bodyPr/>
                    <a:lstStyle/>
                    <a:p>
                      <a:r>
                        <a:rPr lang="en-US" dirty="0"/>
                        <a:t>Elongation</a:t>
                      </a:r>
                    </a:p>
                  </a:txBody>
                  <a:tcPr/>
                </a:tc>
                <a:tc>
                  <a:txBody>
                    <a:bodyPr/>
                    <a:lstStyle/>
                    <a:p>
                      <a:r>
                        <a:rPr lang="en-US" dirty="0"/>
                        <a:t>9.68 %</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baseline="0" dirty="0"/>
                        <a:t>4.840 </a:t>
                      </a:r>
                      <a:r>
                        <a:rPr lang="en-US" dirty="0"/>
                        <a:t>mm</a:t>
                      </a:r>
                    </a:p>
                  </a:txBody>
                  <a:tcPr/>
                </a:tc>
                <a:extLst>
                  <a:ext uri="{0D108BD9-81ED-4DB2-BD59-A6C34878D82A}">
                    <a16:rowId xmlns:a16="http://schemas.microsoft.com/office/drawing/2014/main" val="10003"/>
                  </a:ext>
                </a:extLst>
              </a:tr>
            </a:tbl>
          </a:graphicData>
        </a:graphic>
      </p:graphicFrame>
      <p:pic>
        <p:nvPicPr>
          <p:cNvPr id="6146" name="Picture 2"/>
          <p:cNvPicPr>
            <a:picLocks noChangeAspect="1" noChangeArrowheads="1"/>
          </p:cNvPicPr>
          <p:nvPr/>
        </p:nvPicPr>
        <p:blipFill>
          <a:blip r:embed="rId5"/>
          <a:srcRect/>
          <a:stretch>
            <a:fillRect/>
          </a:stretch>
        </p:blipFill>
        <p:spPr bwMode="auto">
          <a:xfrm>
            <a:off x="4300396" y="977774"/>
            <a:ext cx="5115208" cy="3485584"/>
          </a:xfrm>
          <a:prstGeom prst="rect">
            <a:avLst/>
          </a:prstGeom>
          <a:noFill/>
          <a:ln w="9525">
            <a:noFill/>
            <a:miter lim="800000"/>
            <a:headEnd/>
            <a:tailEnd/>
          </a:ln>
          <a:effectLst/>
        </p:spPr>
      </p:pic>
      <p:sp>
        <p:nvSpPr>
          <p:cNvPr id="25" name="TextBox 24"/>
          <p:cNvSpPr txBox="1"/>
          <p:nvPr/>
        </p:nvSpPr>
        <p:spPr>
          <a:xfrm>
            <a:off x="2670772" y="488887"/>
            <a:ext cx="4227969" cy="461665"/>
          </a:xfrm>
          <a:prstGeom prst="rect">
            <a:avLst/>
          </a:prstGeom>
          <a:noFill/>
        </p:spPr>
        <p:txBody>
          <a:bodyPr wrap="square" rtlCol="0">
            <a:spAutoFit/>
          </a:bodyPr>
          <a:lstStyle/>
          <a:p>
            <a:pPr algn="ctr"/>
            <a:r>
              <a:rPr lang="en-US" sz="2400" b="1" dirty="0"/>
              <a:t>Compression test results </a:t>
            </a:r>
          </a:p>
        </p:txBody>
      </p:sp>
      <p:sp>
        <p:nvSpPr>
          <p:cNvPr id="26" name="Rectangle 25"/>
          <p:cNvSpPr/>
          <p:nvPr/>
        </p:nvSpPr>
        <p:spPr>
          <a:xfrm>
            <a:off x="524332" y="3492396"/>
            <a:ext cx="3957133" cy="523220"/>
          </a:xfrm>
          <a:prstGeom prst="rect">
            <a:avLst/>
          </a:prstGeom>
        </p:spPr>
        <p:txBody>
          <a:bodyPr wrap="square">
            <a:spAutoFit/>
          </a:bodyPr>
          <a:lstStyle/>
          <a:p>
            <a:r>
              <a:rPr lang="en-US" dirty="0"/>
              <a:t>Figure 15 : Compression failure of laser welding sample-1</a:t>
            </a:r>
          </a:p>
        </p:txBody>
      </p:sp>
    </p:spTree>
    <p:extLst>
      <p:ext uri="{BB962C8B-B14F-4D97-AF65-F5344CB8AC3E}">
        <p14:creationId xmlns:p14="http://schemas.microsoft.com/office/powerpoint/2010/main" val="321935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34</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l="13707" t="4247" r="31724" b="772"/>
          <a:stretch>
            <a:fillRect/>
          </a:stretch>
        </p:blipFill>
        <p:spPr>
          <a:xfrm rot="16200000">
            <a:off x="1353493" y="547734"/>
            <a:ext cx="2154724" cy="3594226"/>
          </a:xfrm>
          <a:prstGeom prst="rect">
            <a:avLst/>
          </a:prstGeom>
        </p:spPr>
      </p:pic>
      <p:pic>
        <p:nvPicPr>
          <p:cNvPr id="5123" name="Picture 3"/>
          <p:cNvPicPr>
            <a:picLocks noChangeAspect="1" noChangeArrowheads="1"/>
          </p:cNvPicPr>
          <p:nvPr/>
        </p:nvPicPr>
        <p:blipFill>
          <a:blip r:embed="rId5"/>
          <a:srcRect/>
          <a:stretch>
            <a:fillRect/>
          </a:stretch>
        </p:blipFill>
        <p:spPr bwMode="auto">
          <a:xfrm>
            <a:off x="4291342" y="995881"/>
            <a:ext cx="5160475" cy="3485584"/>
          </a:xfrm>
          <a:prstGeom prst="rect">
            <a:avLst/>
          </a:prstGeom>
          <a:noFill/>
          <a:ln w="9525">
            <a:noFill/>
            <a:miter lim="800000"/>
            <a:headEnd/>
            <a:tailEnd/>
          </a:ln>
          <a:effectLst/>
        </p:spPr>
      </p:pic>
      <p:graphicFrame>
        <p:nvGraphicFramePr>
          <p:cNvPr id="25" name="Table 24"/>
          <p:cNvGraphicFramePr>
            <a:graphicFrameLocks noGrp="1"/>
          </p:cNvGraphicFramePr>
          <p:nvPr/>
        </p:nvGraphicFramePr>
        <p:xfrm>
          <a:off x="637174" y="4491802"/>
          <a:ext cx="3799025" cy="1500308"/>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Laser Sample - 2</a:t>
                      </a:r>
                    </a:p>
                  </a:txBody>
                  <a:tcPr/>
                </a:tc>
                <a:tc hMerge="1">
                  <a:txBody>
                    <a:bodyPr/>
                    <a:lstStyle/>
                    <a:p>
                      <a:endParaRPr lang="en-US" dirty="0"/>
                    </a:p>
                  </a:txBody>
                  <a:tcPr/>
                </a:tc>
                <a:extLst>
                  <a:ext uri="{0D108BD9-81ED-4DB2-BD59-A6C34878D82A}">
                    <a16:rowId xmlns:a16="http://schemas.microsoft.com/office/drawing/2014/main" val="10000"/>
                  </a:ext>
                </a:extLst>
              </a:tr>
              <a:tr h="379314">
                <a:tc>
                  <a:txBody>
                    <a:bodyPr/>
                    <a:lstStyle/>
                    <a:p>
                      <a:r>
                        <a:rPr lang="en-US" baseline="0" dirty="0"/>
                        <a:t>Compression strength</a:t>
                      </a:r>
                      <a:endParaRPr lang="en-US" dirty="0"/>
                    </a:p>
                  </a:txBody>
                  <a:tcPr/>
                </a:tc>
                <a:tc>
                  <a:txBody>
                    <a:bodyPr/>
                    <a:lstStyle/>
                    <a:p>
                      <a:r>
                        <a:rPr lang="en-US" dirty="0"/>
                        <a:t> 4.741 MPa</a:t>
                      </a:r>
                    </a:p>
                  </a:txBody>
                  <a:tcPr/>
                </a:tc>
                <a:extLst>
                  <a:ext uri="{0D108BD9-81ED-4DB2-BD59-A6C34878D82A}">
                    <a16:rowId xmlns:a16="http://schemas.microsoft.com/office/drawing/2014/main" val="10001"/>
                  </a:ext>
                </a:extLst>
              </a:tr>
              <a:tr h="379314">
                <a:tc>
                  <a:txBody>
                    <a:bodyPr/>
                    <a:lstStyle/>
                    <a:p>
                      <a:r>
                        <a:rPr lang="en-US" dirty="0"/>
                        <a:t>Elongation</a:t>
                      </a:r>
                    </a:p>
                  </a:txBody>
                  <a:tcPr/>
                </a:tc>
                <a:tc>
                  <a:txBody>
                    <a:bodyPr/>
                    <a:lstStyle/>
                    <a:p>
                      <a:r>
                        <a:rPr lang="en-US" dirty="0"/>
                        <a:t>16.48 %</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baseline="0" dirty="0"/>
                        <a:t>8.240 </a:t>
                      </a:r>
                      <a:r>
                        <a:rPr lang="en-US" dirty="0"/>
                        <a:t>mm</a:t>
                      </a:r>
                    </a:p>
                  </a:txBody>
                  <a:tcPr/>
                </a:tc>
                <a:extLst>
                  <a:ext uri="{0D108BD9-81ED-4DB2-BD59-A6C34878D82A}">
                    <a16:rowId xmlns:a16="http://schemas.microsoft.com/office/drawing/2014/main" val="10003"/>
                  </a:ext>
                </a:extLst>
              </a:tr>
            </a:tbl>
          </a:graphicData>
        </a:graphic>
      </p:graphicFrame>
      <p:sp>
        <p:nvSpPr>
          <p:cNvPr id="26" name="Rectangle 25"/>
          <p:cNvSpPr/>
          <p:nvPr/>
        </p:nvSpPr>
        <p:spPr>
          <a:xfrm>
            <a:off x="524332" y="3492396"/>
            <a:ext cx="3957133" cy="523220"/>
          </a:xfrm>
          <a:prstGeom prst="rect">
            <a:avLst/>
          </a:prstGeom>
        </p:spPr>
        <p:txBody>
          <a:bodyPr wrap="square">
            <a:spAutoFit/>
          </a:bodyPr>
          <a:lstStyle/>
          <a:p>
            <a:r>
              <a:rPr lang="en-US" dirty="0"/>
              <a:t>Figure 16 : Compression failure of laser welding sample-2</a:t>
            </a:r>
          </a:p>
        </p:txBody>
      </p:sp>
    </p:spTree>
    <p:extLst>
      <p:ext uri="{BB962C8B-B14F-4D97-AF65-F5344CB8AC3E}">
        <p14:creationId xmlns:p14="http://schemas.microsoft.com/office/powerpoint/2010/main" val="3219357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35</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l="16260" r="32927" b="5793"/>
          <a:stretch>
            <a:fillRect/>
          </a:stretch>
        </p:blipFill>
        <p:spPr>
          <a:xfrm rot="16200000">
            <a:off x="1353494" y="547734"/>
            <a:ext cx="2154724" cy="3594225"/>
          </a:xfrm>
          <a:prstGeom prst="rect">
            <a:avLst/>
          </a:prstGeom>
        </p:spPr>
      </p:pic>
      <p:graphicFrame>
        <p:nvGraphicFramePr>
          <p:cNvPr id="25" name="Table 24"/>
          <p:cNvGraphicFramePr>
            <a:graphicFrameLocks noGrp="1"/>
          </p:cNvGraphicFramePr>
          <p:nvPr/>
        </p:nvGraphicFramePr>
        <p:xfrm>
          <a:off x="628121" y="4491803"/>
          <a:ext cx="3799025" cy="1500308"/>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Laser</a:t>
                      </a:r>
                      <a:r>
                        <a:rPr lang="en-US" baseline="0" dirty="0"/>
                        <a:t> Sample - 3</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9314">
                <a:tc>
                  <a:txBody>
                    <a:bodyPr/>
                    <a:lstStyle/>
                    <a:p>
                      <a:r>
                        <a:rPr lang="en-US" baseline="0" dirty="0"/>
                        <a:t>Compression strength</a:t>
                      </a:r>
                      <a:endParaRPr lang="en-US" dirty="0"/>
                    </a:p>
                  </a:txBody>
                  <a:tcPr/>
                </a:tc>
                <a:tc>
                  <a:txBody>
                    <a:bodyPr/>
                    <a:lstStyle/>
                    <a:p>
                      <a:r>
                        <a:rPr lang="en-US" dirty="0"/>
                        <a:t> 5.555 MPa</a:t>
                      </a:r>
                    </a:p>
                  </a:txBody>
                  <a:tcPr/>
                </a:tc>
                <a:extLst>
                  <a:ext uri="{0D108BD9-81ED-4DB2-BD59-A6C34878D82A}">
                    <a16:rowId xmlns:a16="http://schemas.microsoft.com/office/drawing/2014/main" val="10001"/>
                  </a:ext>
                </a:extLst>
              </a:tr>
              <a:tr h="379314">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dirty="0"/>
                        <a:t>Elongation</a:t>
                      </a:r>
                    </a:p>
                  </a:txBody>
                  <a:tcPr/>
                </a:tc>
                <a:tc>
                  <a:txBody>
                    <a:bodyPr/>
                    <a:lstStyle/>
                    <a:p>
                      <a:r>
                        <a:rPr lang="en-US" dirty="0"/>
                        <a:t>6.38 %</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baseline="0" dirty="0"/>
                        <a:t>3.190 </a:t>
                      </a:r>
                      <a:r>
                        <a:rPr lang="en-US" dirty="0"/>
                        <a:t>mm</a:t>
                      </a:r>
                    </a:p>
                  </a:txBody>
                  <a:tcPr/>
                </a:tc>
                <a:extLst>
                  <a:ext uri="{0D108BD9-81ED-4DB2-BD59-A6C34878D82A}">
                    <a16:rowId xmlns:a16="http://schemas.microsoft.com/office/drawing/2014/main" val="10003"/>
                  </a:ext>
                </a:extLst>
              </a:tr>
            </a:tbl>
          </a:graphicData>
        </a:graphic>
      </p:graphicFrame>
      <p:pic>
        <p:nvPicPr>
          <p:cNvPr id="8194" name="Picture 2"/>
          <p:cNvPicPr>
            <a:picLocks noChangeAspect="1" noChangeArrowheads="1"/>
          </p:cNvPicPr>
          <p:nvPr/>
        </p:nvPicPr>
        <p:blipFill>
          <a:blip r:embed="rId5"/>
          <a:srcRect/>
          <a:stretch>
            <a:fillRect/>
          </a:stretch>
        </p:blipFill>
        <p:spPr bwMode="auto">
          <a:xfrm>
            <a:off x="4282289" y="986828"/>
            <a:ext cx="5142368" cy="3467477"/>
          </a:xfrm>
          <a:prstGeom prst="rect">
            <a:avLst/>
          </a:prstGeom>
          <a:noFill/>
          <a:ln w="9525">
            <a:noFill/>
            <a:miter lim="800000"/>
            <a:headEnd/>
            <a:tailEnd/>
          </a:ln>
          <a:effectLst/>
        </p:spPr>
      </p:pic>
      <p:sp>
        <p:nvSpPr>
          <p:cNvPr id="23" name="Rectangle 22"/>
          <p:cNvSpPr/>
          <p:nvPr/>
        </p:nvSpPr>
        <p:spPr>
          <a:xfrm>
            <a:off x="524332" y="3492396"/>
            <a:ext cx="3957133" cy="523220"/>
          </a:xfrm>
          <a:prstGeom prst="rect">
            <a:avLst/>
          </a:prstGeom>
        </p:spPr>
        <p:txBody>
          <a:bodyPr wrap="square">
            <a:spAutoFit/>
          </a:bodyPr>
          <a:lstStyle/>
          <a:p>
            <a:r>
              <a:rPr lang="en-US" dirty="0"/>
              <a:t>Figure 17 : Compression failure of laser welding sample-3</a:t>
            </a:r>
          </a:p>
        </p:txBody>
      </p:sp>
    </p:spTree>
    <p:extLst>
      <p:ext uri="{BB962C8B-B14F-4D97-AF65-F5344CB8AC3E}">
        <p14:creationId xmlns:p14="http://schemas.microsoft.com/office/powerpoint/2010/main" val="3219357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36</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t="29404" r="385" b="18022"/>
          <a:stretch>
            <a:fillRect/>
          </a:stretch>
        </p:blipFill>
        <p:spPr>
          <a:xfrm>
            <a:off x="642797" y="1267485"/>
            <a:ext cx="3585171" cy="2163777"/>
          </a:xfrm>
          <a:prstGeom prst="rect">
            <a:avLst/>
          </a:prstGeom>
        </p:spPr>
      </p:pic>
      <p:graphicFrame>
        <p:nvGraphicFramePr>
          <p:cNvPr id="25" name="Table 24"/>
          <p:cNvGraphicFramePr>
            <a:graphicFrameLocks noGrp="1"/>
          </p:cNvGraphicFramePr>
          <p:nvPr/>
        </p:nvGraphicFramePr>
        <p:xfrm>
          <a:off x="655281" y="4500856"/>
          <a:ext cx="3799025" cy="1500308"/>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MIG</a:t>
                      </a:r>
                      <a:r>
                        <a:rPr lang="en-US" baseline="0" dirty="0"/>
                        <a:t> </a:t>
                      </a:r>
                      <a:r>
                        <a:rPr lang="en-US" dirty="0"/>
                        <a:t>Sample</a:t>
                      </a:r>
                      <a:r>
                        <a:rPr lang="en-US" baseline="0" dirty="0"/>
                        <a:t> - 1</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9314">
                <a:tc>
                  <a:txBody>
                    <a:bodyPr/>
                    <a:lstStyle/>
                    <a:p>
                      <a:r>
                        <a:rPr lang="en-US" baseline="0" dirty="0"/>
                        <a:t>Compression strength</a:t>
                      </a:r>
                      <a:endParaRPr lang="en-US" dirty="0"/>
                    </a:p>
                  </a:txBody>
                  <a:tcPr/>
                </a:tc>
                <a:tc>
                  <a:txBody>
                    <a:bodyPr/>
                    <a:lstStyle/>
                    <a:p>
                      <a:r>
                        <a:rPr lang="en-US" dirty="0"/>
                        <a:t> 1.504 MPa</a:t>
                      </a:r>
                    </a:p>
                  </a:txBody>
                  <a:tcPr/>
                </a:tc>
                <a:extLst>
                  <a:ext uri="{0D108BD9-81ED-4DB2-BD59-A6C34878D82A}">
                    <a16:rowId xmlns:a16="http://schemas.microsoft.com/office/drawing/2014/main" val="10001"/>
                  </a:ext>
                </a:extLst>
              </a:tr>
              <a:tr h="379314">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dirty="0"/>
                        <a:t>Elongation</a:t>
                      </a:r>
                    </a:p>
                  </a:txBody>
                  <a:tcPr/>
                </a:tc>
                <a:tc>
                  <a:txBody>
                    <a:bodyPr/>
                    <a:lstStyle/>
                    <a:p>
                      <a:r>
                        <a:rPr lang="en-US" dirty="0"/>
                        <a:t>28.5 %</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baseline="0" dirty="0"/>
                        <a:t>14.250 </a:t>
                      </a:r>
                      <a:r>
                        <a:rPr lang="en-US" dirty="0"/>
                        <a:t>mm</a:t>
                      </a:r>
                    </a:p>
                  </a:txBody>
                  <a:tcPr/>
                </a:tc>
                <a:extLst>
                  <a:ext uri="{0D108BD9-81ED-4DB2-BD59-A6C34878D82A}">
                    <a16:rowId xmlns:a16="http://schemas.microsoft.com/office/drawing/2014/main" val="10003"/>
                  </a:ext>
                </a:extLst>
              </a:tr>
            </a:tbl>
          </a:graphicData>
        </a:graphic>
      </p:graphicFrame>
      <p:pic>
        <p:nvPicPr>
          <p:cNvPr id="9218" name="Picture 2"/>
          <p:cNvPicPr>
            <a:picLocks noChangeAspect="1" noChangeArrowheads="1"/>
          </p:cNvPicPr>
          <p:nvPr/>
        </p:nvPicPr>
        <p:blipFill>
          <a:blip r:embed="rId5"/>
          <a:srcRect/>
          <a:stretch>
            <a:fillRect/>
          </a:stretch>
        </p:blipFill>
        <p:spPr bwMode="auto">
          <a:xfrm>
            <a:off x="4282289" y="995882"/>
            <a:ext cx="5133315" cy="3494638"/>
          </a:xfrm>
          <a:prstGeom prst="rect">
            <a:avLst/>
          </a:prstGeom>
          <a:noFill/>
          <a:ln w="9525">
            <a:noFill/>
            <a:miter lim="800000"/>
            <a:headEnd/>
            <a:tailEnd/>
          </a:ln>
          <a:effectLst/>
        </p:spPr>
      </p:pic>
      <p:sp>
        <p:nvSpPr>
          <p:cNvPr id="23" name="Rectangle 22"/>
          <p:cNvSpPr/>
          <p:nvPr/>
        </p:nvSpPr>
        <p:spPr>
          <a:xfrm>
            <a:off x="524332" y="3492396"/>
            <a:ext cx="3957133" cy="523220"/>
          </a:xfrm>
          <a:prstGeom prst="rect">
            <a:avLst/>
          </a:prstGeom>
        </p:spPr>
        <p:txBody>
          <a:bodyPr wrap="square">
            <a:spAutoFit/>
          </a:bodyPr>
          <a:lstStyle/>
          <a:p>
            <a:r>
              <a:rPr lang="en-US" dirty="0"/>
              <a:t>Figure 18 : Compression failure of MIG welding sample-1</a:t>
            </a:r>
          </a:p>
        </p:txBody>
      </p:sp>
    </p:spTree>
    <p:extLst>
      <p:ext uri="{BB962C8B-B14F-4D97-AF65-F5344CB8AC3E}">
        <p14:creationId xmlns:p14="http://schemas.microsoft.com/office/powerpoint/2010/main" val="3219357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37</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l="2489" t="30932" r="3125" b="18644"/>
          <a:stretch>
            <a:fillRect/>
          </a:stretch>
        </p:blipFill>
        <p:spPr>
          <a:xfrm>
            <a:off x="624690" y="1267486"/>
            <a:ext cx="3612332" cy="2163778"/>
          </a:xfrm>
          <a:prstGeom prst="rect">
            <a:avLst/>
          </a:prstGeom>
        </p:spPr>
      </p:pic>
      <p:graphicFrame>
        <p:nvGraphicFramePr>
          <p:cNvPr id="25" name="Table 24"/>
          <p:cNvGraphicFramePr>
            <a:graphicFrameLocks noGrp="1"/>
          </p:cNvGraphicFramePr>
          <p:nvPr/>
        </p:nvGraphicFramePr>
        <p:xfrm>
          <a:off x="619067" y="4491803"/>
          <a:ext cx="3799025" cy="1500308"/>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MIG Sample</a:t>
                      </a:r>
                      <a:r>
                        <a:rPr lang="en-US" baseline="0" dirty="0"/>
                        <a:t> - 2</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9314">
                <a:tc>
                  <a:txBody>
                    <a:bodyPr/>
                    <a:lstStyle/>
                    <a:p>
                      <a:r>
                        <a:rPr lang="en-US" baseline="0" dirty="0"/>
                        <a:t>Compression strength</a:t>
                      </a:r>
                      <a:endParaRPr lang="en-US" dirty="0"/>
                    </a:p>
                  </a:txBody>
                  <a:tcPr/>
                </a:tc>
                <a:tc>
                  <a:txBody>
                    <a:bodyPr/>
                    <a:lstStyle/>
                    <a:p>
                      <a:r>
                        <a:rPr lang="en-US" dirty="0"/>
                        <a:t> 2.264 MPa</a:t>
                      </a:r>
                    </a:p>
                  </a:txBody>
                  <a:tcPr/>
                </a:tc>
                <a:extLst>
                  <a:ext uri="{0D108BD9-81ED-4DB2-BD59-A6C34878D82A}">
                    <a16:rowId xmlns:a16="http://schemas.microsoft.com/office/drawing/2014/main" val="10001"/>
                  </a:ext>
                </a:extLst>
              </a:tr>
              <a:tr h="379314">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dirty="0"/>
                        <a:t>Elongation</a:t>
                      </a:r>
                    </a:p>
                  </a:txBody>
                  <a:tcPr/>
                </a:tc>
                <a:tc>
                  <a:txBody>
                    <a:bodyPr/>
                    <a:lstStyle/>
                    <a:p>
                      <a:r>
                        <a:rPr lang="en-US" dirty="0"/>
                        <a:t>27.2 %</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baseline="0" dirty="0"/>
                        <a:t>13.600 </a:t>
                      </a:r>
                      <a:r>
                        <a:rPr lang="en-US" dirty="0"/>
                        <a:t>mm</a:t>
                      </a:r>
                    </a:p>
                  </a:txBody>
                  <a:tcPr/>
                </a:tc>
                <a:extLst>
                  <a:ext uri="{0D108BD9-81ED-4DB2-BD59-A6C34878D82A}">
                    <a16:rowId xmlns:a16="http://schemas.microsoft.com/office/drawing/2014/main" val="10003"/>
                  </a:ext>
                </a:extLst>
              </a:tr>
            </a:tbl>
          </a:graphicData>
        </a:graphic>
      </p:graphicFrame>
      <p:pic>
        <p:nvPicPr>
          <p:cNvPr id="10242" name="Picture 2"/>
          <p:cNvPicPr>
            <a:picLocks noChangeAspect="1" noChangeArrowheads="1"/>
          </p:cNvPicPr>
          <p:nvPr/>
        </p:nvPicPr>
        <p:blipFill>
          <a:blip r:embed="rId5"/>
          <a:srcRect/>
          <a:stretch>
            <a:fillRect/>
          </a:stretch>
        </p:blipFill>
        <p:spPr bwMode="auto">
          <a:xfrm>
            <a:off x="4264182" y="985020"/>
            <a:ext cx="5187635" cy="3478338"/>
          </a:xfrm>
          <a:prstGeom prst="rect">
            <a:avLst/>
          </a:prstGeom>
          <a:noFill/>
          <a:ln w="9525">
            <a:noFill/>
            <a:miter lim="800000"/>
            <a:headEnd/>
            <a:tailEnd/>
          </a:ln>
          <a:effectLst/>
        </p:spPr>
      </p:pic>
      <p:sp>
        <p:nvSpPr>
          <p:cNvPr id="26" name="Rectangle 25"/>
          <p:cNvSpPr/>
          <p:nvPr/>
        </p:nvSpPr>
        <p:spPr>
          <a:xfrm>
            <a:off x="524332" y="3492396"/>
            <a:ext cx="3957133" cy="523220"/>
          </a:xfrm>
          <a:prstGeom prst="rect">
            <a:avLst/>
          </a:prstGeom>
        </p:spPr>
        <p:txBody>
          <a:bodyPr wrap="square">
            <a:spAutoFit/>
          </a:bodyPr>
          <a:lstStyle/>
          <a:p>
            <a:r>
              <a:rPr lang="en-US" dirty="0"/>
              <a:t>Figure 19 : Compression failure of MIG welding sample-2</a:t>
            </a:r>
          </a:p>
        </p:txBody>
      </p:sp>
    </p:spTree>
    <p:extLst>
      <p:ext uri="{BB962C8B-B14F-4D97-AF65-F5344CB8AC3E}">
        <p14:creationId xmlns:p14="http://schemas.microsoft.com/office/powerpoint/2010/main" val="3219357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38</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 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a:t>
            </a:r>
            <a:r>
              <a:rPr lang="en-US" sz="1200" b="1" dirty="0">
                <a:solidFill>
                  <a:srgbClr val="000099"/>
                </a:solidFill>
                <a:highlight>
                  <a:schemeClr val="lt1"/>
                </a:highlight>
              </a:rPr>
              <a:t>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pic>
        <p:nvPicPr>
          <p:cNvPr id="24" name="Picture 23" descr="IMG-20230307-WA0022.jpg"/>
          <p:cNvPicPr>
            <a:picLocks noChangeAspect="1"/>
          </p:cNvPicPr>
          <p:nvPr/>
        </p:nvPicPr>
        <p:blipFill>
          <a:blip r:embed="rId4"/>
          <a:srcRect l="4396" t="33051" r="4714" b="25847"/>
          <a:stretch>
            <a:fillRect/>
          </a:stretch>
        </p:blipFill>
        <p:spPr>
          <a:xfrm>
            <a:off x="633742" y="1267485"/>
            <a:ext cx="3594226" cy="2154724"/>
          </a:xfrm>
          <a:prstGeom prst="rect">
            <a:avLst/>
          </a:prstGeom>
        </p:spPr>
      </p:pic>
      <p:graphicFrame>
        <p:nvGraphicFramePr>
          <p:cNvPr id="25" name="Table 24"/>
          <p:cNvGraphicFramePr>
            <a:graphicFrameLocks noGrp="1"/>
          </p:cNvGraphicFramePr>
          <p:nvPr/>
        </p:nvGraphicFramePr>
        <p:xfrm>
          <a:off x="619068" y="4482749"/>
          <a:ext cx="3799025" cy="1500308"/>
        </p:xfrm>
        <a:graphic>
          <a:graphicData uri="http://schemas.openxmlformats.org/drawingml/2006/table">
            <a:tbl>
              <a:tblPr firstRow="1" bandRow="1">
                <a:tableStyleId>{5940675A-B579-460E-94D1-54222C63F5DA}</a:tableStyleId>
              </a:tblPr>
              <a:tblGrid>
                <a:gridCol w="1961171">
                  <a:extLst>
                    <a:ext uri="{9D8B030D-6E8A-4147-A177-3AD203B41FA5}">
                      <a16:colId xmlns:a16="http://schemas.microsoft.com/office/drawing/2014/main" val="20000"/>
                    </a:ext>
                  </a:extLst>
                </a:gridCol>
                <a:gridCol w="1837854">
                  <a:extLst>
                    <a:ext uri="{9D8B030D-6E8A-4147-A177-3AD203B41FA5}">
                      <a16:colId xmlns:a16="http://schemas.microsoft.com/office/drawing/2014/main" val="20001"/>
                    </a:ext>
                  </a:extLst>
                </a:gridCol>
              </a:tblGrid>
              <a:tr h="370840">
                <a:tc gridSpan="2">
                  <a:txBody>
                    <a:bodyPr/>
                    <a:lstStyle/>
                    <a:p>
                      <a:pPr algn="ctr"/>
                      <a:r>
                        <a:rPr lang="en-US" dirty="0"/>
                        <a:t>MIG</a:t>
                      </a:r>
                      <a:r>
                        <a:rPr lang="en-US" baseline="0" dirty="0"/>
                        <a:t> Sample - 3</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9314">
                <a:tc>
                  <a:txBody>
                    <a:bodyPr/>
                    <a:lstStyle/>
                    <a:p>
                      <a:r>
                        <a:rPr lang="en-US" baseline="0" dirty="0"/>
                        <a:t>Compression strength</a:t>
                      </a:r>
                      <a:endParaRPr lang="en-US" dirty="0"/>
                    </a:p>
                  </a:txBody>
                  <a:tcPr/>
                </a:tc>
                <a:tc>
                  <a:txBody>
                    <a:bodyPr/>
                    <a:lstStyle/>
                    <a:p>
                      <a:r>
                        <a:rPr lang="en-US" dirty="0"/>
                        <a:t> 2.242 MPa</a:t>
                      </a:r>
                    </a:p>
                  </a:txBody>
                  <a:tcPr/>
                </a:tc>
                <a:extLst>
                  <a:ext uri="{0D108BD9-81ED-4DB2-BD59-A6C34878D82A}">
                    <a16:rowId xmlns:a16="http://schemas.microsoft.com/office/drawing/2014/main" val="10001"/>
                  </a:ext>
                </a:extLst>
              </a:tr>
              <a:tr h="379314">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dirty="0"/>
                        <a:t>Elongation</a:t>
                      </a:r>
                    </a:p>
                  </a:txBody>
                  <a:tcPr/>
                </a:tc>
                <a:tc>
                  <a:txBody>
                    <a:bodyPr/>
                    <a:lstStyle/>
                    <a:p>
                      <a:r>
                        <a:rPr lang="en-US" dirty="0"/>
                        <a:t>27.2 %</a:t>
                      </a:r>
                    </a:p>
                  </a:txBody>
                  <a:tcPr/>
                </a:tc>
                <a:extLst>
                  <a:ext uri="{0D108BD9-81ED-4DB2-BD59-A6C34878D82A}">
                    <a16:rowId xmlns:a16="http://schemas.microsoft.com/office/drawing/2014/main" val="10002"/>
                  </a:ext>
                </a:extLst>
              </a:tr>
              <a:tr h="370840">
                <a:tc>
                  <a:txBody>
                    <a:bodyPr/>
                    <a:lstStyle/>
                    <a:p>
                      <a:r>
                        <a:rPr lang="en-US" dirty="0"/>
                        <a:t>Max displacement</a:t>
                      </a:r>
                    </a:p>
                  </a:txBody>
                  <a:tcPr/>
                </a:tc>
                <a:tc>
                  <a:txBody>
                    <a:bodyPr/>
                    <a:lstStyle/>
                    <a:p>
                      <a:r>
                        <a:rPr lang="en-US" baseline="0" dirty="0"/>
                        <a:t>13.600 </a:t>
                      </a:r>
                      <a:r>
                        <a:rPr lang="en-US" dirty="0"/>
                        <a:t>mm</a:t>
                      </a:r>
                    </a:p>
                  </a:txBody>
                  <a:tcPr/>
                </a:tc>
                <a:extLst>
                  <a:ext uri="{0D108BD9-81ED-4DB2-BD59-A6C34878D82A}">
                    <a16:rowId xmlns:a16="http://schemas.microsoft.com/office/drawing/2014/main" val="10003"/>
                  </a:ext>
                </a:extLst>
              </a:tr>
            </a:tbl>
          </a:graphicData>
        </a:graphic>
      </p:graphicFrame>
      <p:pic>
        <p:nvPicPr>
          <p:cNvPr id="11266" name="Picture 2"/>
          <p:cNvPicPr>
            <a:picLocks noChangeAspect="1" noChangeArrowheads="1"/>
          </p:cNvPicPr>
          <p:nvPr/>
        </p:nvPicPr>
        <p:blipFill>
          <a:blip r:embed="rId5"/>
          <a:srcRect/>
          <a:stretch>
            <a:fillRect/>
          </a:stretch>
        </p:blipFill>
        <p:spPr bwMode="auto">
          <a:xfrm>
            <a:off x="4282289" y="977774"/>
            <a:ext cx="5097101" cy="3494637"/>
          </a:xfrm>
          <a:prstGeom prst="rect">
            <a:avLst/>
          </a:prstGeom>
          <a:noFill/>
          <a:ln w="9525">
            <a:noFill/>
            <a:miter lim="800000"/>
            <a:headEnd/>
            <a:tailEnd/>
          </a:ln>
          <a:effectLst/>
        </p:spPr>
      </p:pic>
      <p:sp>
        <p:nvSpPr>
          <p:cNvPr id="23" name="Rectangle 22"/>
          <p:cNvSpPr/>
          <p:nvPr/>
        </p:nvSpPr>
        <p:spPr>
          <a:xfrm>
            <a:off x="524332" y="3492396"/>
            <a:ext cx="3957133" cy="523220"/>
          </a:xfrm>
          <a:prstGeom prst="rect">
            <a:avLst/>
          </a:prstGeom>
        </p:spPr>
        <p:txBody>
          <a:bodyPr wrap="square">
            <a:spAutoFit/>
          </a:bodyPr>
          <a:lstStyle/>
          <a:p>
            <a:r>
              <a:rPr lang="en-US" dirty="0"/>
              <a:t>Figure 20 : Compression failure of MIG welding sample-3</a:t>
            </a:r>
          </a:p>
        </p:txBody>
      </p:sp>
    </p:spTree>
    <p:extLst>
      <p:ext uri="{BB962C8B-B14F-4D97-AF65-F5344CB8AC3E}">
        <p14:creationId xmlns:p14="http://schemas.microsoft.com/office/powerpoint/2010/main" val="3219357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12290" name="Picture 2"/>
          <p:cNvPicPr>
            <a:picLocks noChangeAspect="1" noChangeArrowheads="1"/>
          </p:cNvPicPr>
          <p:nvPr/>
        </p:nvPicPr>
        <p:blipFill>
          <a:blip r:embed="rId3"/>
          <a:srcRect l="523" t="920" r="4209" b="3661"/>
          <a:stretch>
            <a:fillRect/>
          </a:stretch>
        </p:blipFill>
        <p:spPr bwMode="auto">
          <a:xfrm>
            <a:off x="615634" y="1086417"/>
            <a:ext cx="5863177" cy="3784347"/>
          </a:xfrm>
          <a:prstGeom prst="rect">
            <a:avLst/>
          </a:prstGeom>
          <a:noFill/>
          <a:ln w="9525">
            <a:noFill/>
            <a:miter lim="800000"/>
            <a:headEnd/>
            <a:tailEnd/>
          </a:ln>
          <a:effectLst/>
        </p:spPr>
      </p:pic>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4"/>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81300"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39</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graphicFrame>
        <p:nvGraphicFramePr>
          <p:cNvPr id="23" name="Table 22"/>
          <p:cNvGraphicFramePr>
            <a:graphicFrameLocks noGrp="1"/>
          </p:cNvGraphicFramePr>
          <p:nvPr/>
        </p:nvGraphicFramePr>
        <p:xfrm>
          <a:off x="7074027" y="1010384"/>
          <a:ext cx="2060920" cy="4704765"/>
        </p:xfrm>
        <a:graphic>
          <a:graphicData uri="http://schemas.openxmlformats.org/drawingml/2006/table">
            <a:tbl>
              <a:tblPr firstRow="1" bandRow="1">
                <a:tableStyleId>{5C22544A-7EE6-4342-B048-85BDC9FD1C3A}</a:tableStyleId>
              </a:tblPr>
              <a:tblGrid>
                <a:gridCol w="1030460">
                  <a:extLst>
                    <a:ext uri="{9D8B030D-6E8A-4147-A177-3AD203B41FA5}">
                      <a16:colId xmlns:a16="http://schemas.microsoft.com/office/drawing/2014/main" val="20000"/>
                    </a:ext>
                  </a:extLst>
                </a:gridCol>
                <a:gridCol w="1030460">
                  <a:extLst>
                    <a:ext uri="{9D8B030D-6E8A-4147-A177-3AD203B41FA5}">
                      <a16:colId xmlns:a16="http://schemas.microsoft.com/office/drawing/2014/main" val="20001"/>
                    </a:ext>
                  </a:extLst>
                </a:gridCol>
              </a:tblGrid>
              <a:tr h="293331">
                <a:tc>
                  <a:txBody>
                    <a:bodyPr/>
                    <a:lstStyle/>
                    <a:p>
                      <a:pPr algn="ctr"/>
                      <a:r>
                        <a:rPr lang="en-US" dirty="0"/>
                        <a:t>2</a:t>
                      </a:r>
                      <a:r>
                        <a:rPr lang="el-GR" dirty="0"/>
                        <a:t>θ</a:t>
                      </a:r>
                      <a:endParaRPr lang="en-US" dirty="0"/>
                    </a:p>
                  </a:txBody>
                  <a:tcPr/>
                </a:tc>
                <a:tc>
                  <a:txBody>
                    <a:bodyPr/>
                    <a:lstStyle/>
                    <a:p>
                      <a:pPr algn="ctr"/>
                      <a:r>
                        <a:rPr lang="en-US" dirty="0"/>
                        <a:t>d-spacing</a:t>
                      </a:r>
                    </a:p>
                  </a:txBody>
                  <a:tcPr/>
                </a:tc>
                <a:extLst>
                  <a:ext uri="{0D108BD9-81ED-4DB2-BD59-A6C34878D82A}">
                    <a16:rowId xmlns:a16="http://schemas.microsoft.com/office/drawing/2014/main" val="10000"/>
                  </a:ext>
                </a:extLst>
              </a:tr>
              <a:tr h="293331">
                <a:tc>
                  <a:txBody>
                    <a:bodyPr/>
                    <a:lstStyle/>
                    <a:p>
                      <a:pPr algn="ctr" fontAlgn="b"/>
                      <a:r>
                        <a:rPr lang="en-US" sz="1400" b="0" i="0" u="none" strike="noStrike" dirty="0">
                          <a:solidFill>
                            <a:srgbClr val="000000"/>
                          </a:solidFill>
                          <a:latin typeface="Arial" pitchFamily="34" charset="0"/>
                          <a:cs typeface="Arial" pitchFamily="34" charset="0"/>
                        </a:rPr>
                        <a:t>22.31</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01"/>
                  </a:ext>
                </a:extLst>
              </a:tr>
              <a:tr h="293331">
                <a:tc>
                  <a:txBody>
                    <a:bodyPr/>
                    <a:lstStyle/>
                    <a:p>
                      <a:pPr algn="ctr" fontAlgn="b"/>
                      <a:r>
                        <a:rPr lang="en-US" sz="1400" b="0" i="0" u="none" strike="noStrike">
                          <a:solidFill>
                            <a:srgbClr val="000000"/>
                          </a:solidFill>
                          <a:latin typeface="Arial" pitchFamily="34" charset="0"/>
                          <a:cs typeface="Arial" pitchFamily="34" charset="0"/>
                        </a:rPr>
                        <a:t>28.40</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0.63</a:t>
                      </a:r>
                    </a:p>
                  </a:txBody>
                  <a:tcPr marL="7620" marR="7620" marT="7620" marB="0" anchor="b"/>
                </a:tc>
                <a:extLst>
                  <a:ext uri="{0D108BD9-81ED-4DB2-BD59-A6C34878D82A}">
                    <a16:rowId xmlns:a16="http://schemas.microsoft.com/office/drawing/2014/main" val="10002"/>
                  </a:ext>
                </a:extLst>
              </a:tr>
              <a:tr h="293331">
                <a:tc>
                  <a:txBody>
                    <a:bodyPr/>
                    <a:lstStyle/>
                    <a:p>
                      <a:pPr algn="ctr" fontAlgn="b"/>
                      <a:r>
                        <a:rPr lang="en-US" sz="1400" b="0" i="0" u="none" strike="noStrike">
                          <a:solidFill>
                            <a:srgbClr val="000000"/>
                          </a:solidFill>
                          <a:latin typeface="Arial" pitchFamily="34" charset="0"/>
                          <a:cs typeface="Arial" pitchFamily="34" charset="0"/>
                        </a:rPr>
                        <a:t>36.02</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0.26</a:t>
                      </a:r>
                    </a:p>
                  </a:txBody>
                  <a:tcPr marL="7620" marR="7620" marT="7620" marB="0" anchor="b"/>
                </a:tc>
                <a:extLst>
                  <a:ext uri="{0D108BD9-81ED-4DB2-BD59-A6C34878D82A}">
                    <a16:rowId xmlns:a16="http://schemas.microsoft.com/office/drawing/2014/main" val="10003"/>
                  </a:ext>
                </a:extLst>
              </a:tr>
              <a:tr h="293331">
                <a:tc>
                  <a:txBody>
                    <a:bodyPr/>
                    <a:lstStyle/>
                    <a:p>
                      <a:pPr algn="ctr" fontAlgn="b"/>
                      <a:r>
                        <a:rPr lang="en-US" sz="1400" b="0" i="0" u="none" strike="noStrike">
                          <a:solidFill>
                            <a:srgbClr val="000000"/>
                          </a:solidFill>
                          <a:latin typeface="Arial" pitchFamily="34" charset="0"/>
                          <a:cs typeface="Arial" pitchFamily="34" charset="0"/>
                        </a:rPr>
                        <a:t>38.44</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04"/>
                  </a:ext>
                </a:extLst>
              </a:tr>
              <a:tr h="293331">
                <a:tc>
                  <a:txBody>
                    <a:bodyPr/>
                    <a:lstStyle/>
                    <a:p>
                      <a:pPr algn="ctr" fontAlgn="b"/>
                      <a:r>
                        <a:rPr lang="en-US" sz="1400" b="0" i="0" u="none" strike="noStrike">
                          <a:solidFill>
                            <a:srgbClr val="000000"/>
                          </a:solidFill>
                          <a:latin typeface="Arial" pitchFamily="34" charset="0"/>
                          <a:cs typeface="Arial" pitchFamily="34" charset="0"/>
                        </a:rPr>
                        <a:t>40.14</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05"/>
                  </a:ext>
                </a:extLst>
              </a:tr>
              <a:tr h="293331">
                <a:tc>
                  <a:txBody>
                    <a:bodyPr/>
                    <a:lstStyle/>
                    <a:p>
                      <a:pPr algn="ctr" fontAlgn="b"/>
                      <a:r>
                        <a:rPr lang="en-US" sz="1400" b="0" i="0" u="none" strike="noStrike">
                          <a:solidFill>
                            <a:srgbClr val="000000"/>
                          </a:solidFill>
                          <a:latin typeface="Arial" pitchFamily="34" charset="0"/>
                          <a:cs typeface="Arial" pitchFamily="34" charset="0"/>
                        </a:rPr>
                        <a:t>41.64</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0.52</a:t>
                      </a:r>
                    </a:p>
                  </a:txBody>
                  <a:tcPr marL="7620" marR="7620" marT="7620" marB="0" anchor="b"/>
                </a:tc>
                <a:extLst>
                  <a:ext uri="{0D108BD9-81ED-4DB2-BD59-A6C34878D82A}">
                    <a16:rowId xmlns:a16="http://schemas.microsoft.com/office/drawing/2014/main" val="10006"/>
                  </a:ext>
                </a:extLst>
              </a:tr>
              <a:tr h="293331">
                <a:tc>
                  <a:txBody>
                    <a:bodyPr/>
                    <a:lstStyle/>
                    <a:p>
                      <a:pPr algn="ctr" fontAlgn="b"/>
                      <a:r>
                        <a:rPr lang="en-US" sz="1400" b="0" i="0" u="none" strike="noStrike">
                          <a:solidFill>
                            <a:srgbClr val="000000"/>
                          </a:solidFill>
                          <a:latin typeface="Arial" pitchFamily="34" charset="0"/>
                          <a:cs typeface="Arial" pitchFamily="34" charset="0"/>
                        </a:rPr>
                        <a:t>42.97</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07"/>
                  </a:ext>
                </a:extLst>
              </a:tr>
              <a:tr h="293331">
                <a:tc>
                  <a:txBody>
                    <a:bodyPr/>
                    <a:lstStyle/>
                    <a:p>
                      <a:pPr algn="ctr" fontAlgn="b"/>
                      <a:r>
                        <a:rPr lang="en-US" sz="1400" b="0" i="0" u="none" strike="noStrike">
                          <a:solidFill>
                            <a:srgbClr val="000000"/>
                          </a:solidFill>
                          <a:latin typeface="Arial" pitchFamily="34" charset="0"/>
                          <a:cs typeface="Arial" pitchFamily="34" charset="0"/>
                        </a:rPr>
                        <a:t>44.68</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08"/>
                  </a:ext>
                </a:extLst>
              </a:tr>
              <a:tr h="293331">
                <a:tc>
                  <a:txBody>
                    <a:bodyPr/>
                    <a:lstStyle/>
                    <a:p>
                      <a:pPr algn="ctr" fontAlgn="b"/>
                      <a:r>
                        <a:rPr lang="en-US" sz="1400" b="0" i="0" u="none" strike="noStrike">
                          <a:solidFill>
                            <a:srgbClr val="000000"/>
                          </a:solidFill>
                          <a:latin typeface="Arial" pitchFamily="34" charset="0"/>
                          <a:cs typeface="Arial" pitchFamily="34" charset="0"/>
                        </a:rPr>
                        <a:t>54.07</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09"/>
                  </a:ext>
                </a:extLst>
              </a:tr>
              <a:tr h="293331">
                <a:tc>
                  <a:txBody>
                    <a:bodyPr/>
                    <a:lstStyle/>
                    <a:p>
                      <a:pPr algn="ctr" fontAlgn="b"/>
                      <a:r>
                        <a:rPr lang="en-US" sz="1400" b="0" i="0" u="none" strike="noStrike">
                          <a:solidFill>
                            <a:srgbClr val="000000"/>
                          </a:solidFill>
                          <a:latin typeface="Arial" pitchFamily="34" charset="0"/>
                          <a:cs typeface="Arial" pitchFamily="34" charset="0"/>
                        </a:rPr>
                        <a:t>65.01</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0.26</a:t>
                      </a:r>
                    </a:p>
                  </a:txBody>
                  <a:tcPr marL="7620" marR="7620" marT="7620" marB="0" anchor="b"/>
                </a:tc>
                <a:extLst>
                  <a:ext uri="{0D108BD9-81ED-4DB2-BD59-A6C34878D82A}">
                    <a16:rowId xmlns:a16="http://schemas.microsoft.com/office/drawing/2014/main" val="10010"/>
                  </a:ext>
                </a:extLst>
              </a:tr>
              <a:tr h="293331">
                <a:tc>
                  <a:txBody>
                    <a:bodyPr/>
                    <a:lstStyle/>
                    <a:p>
                      <a:pPr algn="ctr" fontAlgn="b"/>
                      <a:r>
                        <a:rPr lang="en-US" sz="1400" b="0" i="0" u="none" strike="noStrike">
                          <a:solidFill>
                            <a:srgbClr val="000000"/>
                          </a:solidFill>
                          <a:latin typeface="Arial" pitchFamily="34" charset="0"/>
                          <a:cs typeface="Arial" pitchFamily="34" charset="0"/>
                        </a:rPr>
                        <a:t>70.42</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11"/>
                  </a:ext>
                </a:extLst>
              </a:tr>
              <a:tr h="293331">
                <a:tc>
                  <a:txBody>
                    <a:bodyPr/>
                    <a:lstStyle/>
                    <a:p>
                      <a:pPr algn="ctr" fontAlgn="b"/>
                      <a:r>
                        <a:rPr lang="en-US" sz="1400" b="0" i="0" u="none" strike="noStrike">
                          <a:solidFill>
                            <a:srgbClr val="000000"/>
                          </a:solidFill>
                          <a:latin typeface="Arial" pitchFamily="34" charset="0"/>
                          <a:cs typeface="Arial" pitchFamily="34" charset="0"/>
                        </a:rPr>
                        <a:t>78.16</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12"/>
                  </a:ext>
                </a:extLst>
              </a:tr>
              <a:tr h="293331">
                <a:tc>
                  <a:txBody>
                    <a:bodyPr/>
                    <a:lstStyle/>
                    <a:p>
                      <a:pPr algn="ctr" fontAlgn="b"/>
                      <a:r>
                        <a:rPr lang="en-US" sz="1400" b="0" i="0" u="none" strike="noStrike">
                          <a:solidFill>
                            <a:srgbClr val="000000"/>
                          </a:solidFill>
                          <a:latin typeface="Arial" pitchFamily="34" charset="0"/>
                          <a:cs typeface="Arial" pitchFamily="34" charset="0"/>
                        </a:rPr>
                        <a:t>82.36</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13"/>
                  </a:ext>
                </a:extLst>
              </a:tr>
              <a:tr h="293331">
                <a:tc>
                  <a:txBody>
                    <a:bodyPr/>
                    <a:lstStyle/>
                    <a:p>
                      <a:pPr algn="ctr" fontAlgn="b"/>
                      <a:r>
                        <a:rPr lang="en-US" sz="1400" b="0" i="0" u="none" strike="noStrike">
                          <a:solidFill>
                            <a:srgbClr val="000000"/>
                          </a:solidFill>
                          <a:latin typeface="Arial" pitchFamily="34" charset="0"/>
                          <a:cs typeface="Arial" pitchFamily="34" charset="0"/>
                        </a:rPr>
                        <a:t>83.63</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14"/>
                  </a:ext>
                </a:extLst>
              </a:tr>
              <a:tr h="293331">
                <a:tc>
                  <a:txBody>
                    <a:bodyPr/>
                    <a:lstStyle/>
                    <a:p>
                      <a:pPr algn="ctr" fontAlgn="b"/>
                      <a:r>
                        <a:rPr lang="en-US" sz="1400" b="0" i="0" u="none" strike="noStrike">
                          <a:solidFill>
                            <a:srgbClr val="000000"/>
                          </a:solidFill>
                          <a:latin typeface="Arial" pitchFamily="34" charset="0"/>
                          <a:cs typeface="Arial" pitchFamily="34" charset="0"/>
                        </a:rPr>
                        <a:t>86.33</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0.26</a:t>
                      </a:r>
                    </a:p>
                  </a:txBody>
                  <a:tcPr marL="7620" marR="7620" marT="7620" marB="0" anchor="b"/>
                </a:tc>
                <a:extLst>
                  <a:ext uri="{0D108BD9-81ED-4DB2-BD59-A6C34878D82A}">
                    <a16:rowId xmlns:a16="http://schemas.microsoft.com/office/drawing/2014/main" val="10015"/>
                  </a:ext>
                </a:extLst>
              </a:tr>
            </a:tbl>
          </a:graphicData>
        </a:graphic>
      </p:graphicFrame>
      <p:sp>
        <p:nvSpPr>
          <p:cNvPr id="24" name="TextBox 23"/>
          <p:cNvSpPr txBox="1"/>
          <p:nvPr/>
        </p:nvSpPr>
        <p:spPr>
          <a:xfrm>
            <a:off x="2344847" y="497940"/>
            <a:ext cx="4653481" cy="461665"/>
          </a:xfrm>
          <a:prstGeom prst="rect">
            <a:avLst/>
          </a:prstGeom>
          <a:noFill/>
        </p:spPr>
        <p:txBody>
          <a:bodyPr wrap="square" rtlCol="0">
            <a:spAutoFit/>
          </a:bodyPr>
          <a:lstStyle/>
          <a:p>
            <a:pPr algn="ctr"/>
            <a:r>
              <a:rPr lang="en-US" sz="2400" b="1" dirty="0"/>
              <a:t>X-ray diffraction test results </a:t>
            </a:r>
          </a:p>
        </p:txBody>
      </p:sp>
      <p:sp>
        <p:nvSpPr>
          <p:cNvPr id="25" name="Rectangle 24"/>
          <p:cNvSpPr/>
          <p:nvPr/>
        </p:nvSpPr>
        <p:spPr>
          <a:xfrm>
            <a:off x="1239556" y="4922844"/>
            <a:ext cx="5125030" cy="307777"/>
          </a:xfrm>
          <a:prstGeom prst="rect">
            <a:avLst/>
          </a:prstGeom>
        </p:spPr>
        <p:txBody>
          <a:bodyPr wrap="square">
            <a:spAutoFit/>
          </a:bodyPr>
          <a:lstStyle/>
          <a:p>
            <a:r>
              <a:rPr lang="en-US" dirty="0"/>
              <a:t>Figure 21 : Intensity </a:t>
            </a:r>
            <a:r>
              <a:rPr lang="en-US" dirty="0" err="1"/>
              <a:t>vs</a:t>
            </a:r>
            <a:r>
              <a:rPr lang="en-US" dirty="0"/>
              <a:t> 2</a:t>
            </a:r>
            <a:r>
              <a:rPr lang="el-GR" dirty="0"/>
              <a:t>θ</a:t>
            </a:r>
            <a:r>
              <a:rPr lang="en-US" dirty="0"/>
              <a:t> graph of laser welding sample-1</a:t>
            </a:r>
          </a:p>
        </p:txBody>
      </p:sp>
    </p:spTree>
    <p:extLst>
      <p:ext uri="{BB962C8B-B14F-4D97-AF65-F5344CB8AC3E}">
        <p14:creationId xmlns:p14="http://schemas.microsoft.com/office/powerpoint/2010/main" val="2578706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4110724774"/>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4</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 name="TextBox 1"/>
          <p:cNvSpPr txBox="1"/>
          <p:nvPr/>
        </p:nvSpPr>
        <p:spPr>
          <a:xfrm>
            <a:off x="536400" y="637436"/>
            <a:ext cx="8984790" cy="646331"/>
          </a:xfrm>
          <a:prstGeom prst="rect">
            <a:avLst/>
          </a:prstGeom>
          <a:noFill/>
        </p:spPr>
        <p:txBody>
          <a:bodyPr wrap="square" rtlCol="0">
            <a:spAutoFit/>
          </a:bodyPr>
          <a:lstStyle/>
          <a:p>
            <a:pPr algn="ctr"/>
            <a:r>
              <a:rPr lang="en-US" sz="3600" b="1" dirty="0">
                <a:latin typeface="+mj-lt"/>
              </a:rPr>
              <a:t>N</a:t>
            </a:r>
            <a:r>
              <a:rPr lang="en-IN" sz="3600" b="1" dirty="0">
                <a:latin typeface="+mj-lt"/>
              </a:rPr>
              <a:t>eed of the work / Expected benefits</a:t>
            </a:r>
          </a:p>
        </p:txBody>
      </p:sp>
      <p:sp>
        <p:nvSpPr>
          <p:cNvPr id="3" name="TextBox 2"/>
          <p:cNvSpPr txBox="1"/>
          <p:nvPr/>
        </p:nvSpPr>
        <p:spPr>
          <a:xfrm>
            <a:off x="536400" y="1616415"/>
            <a:ext cx="8887518" cy="1754326"/>
          </a:xfrm>
          <a:prstGeom prst="rect">
            <a:avLst/>
          </a:prstGeom>
          <a:noFill/>
        </p:spPr>
        <p:txBody>
          <a:bodyPr wrap="square" rtlCol="0">
            <a:spAutoFit/>
          </a:bodyPr>
          <a:lstStyle/>
          <a:p>
            <a:pPr marL="342900" indent="-342900" algn="just">
              <a:buFont typeface="Wingdings" panose="05000000000000000000" pitchFamily="2" charset="2"/>
              <a:buChar char="§"/>
            </a:pPr>
            <a:r>
              <a:rPr lang="en-US" sz="1800" dirty="0"/>
              <a:t>The motive for efficient joining of Al alloy and steel mainly arises from the need for weight reduction in view of enhancing energy efficiency</a:t>
            </a:r>
            <a:r>
              <a:rPr lang="en-IN" sz="1800" dirty="0">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
            </a:pPr>
            <a:endParaRPr lang="en-IN" sz="18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n-IN" sz="1800" dirty="0">
                <a:latin typeface="Arial" panose="020B0604020202020204" pitchFamily="34" charset="0"/>
                <a:cs typeface="Arial" panose="020B0604020202020204" pitchFamily="34" charset="0"/>
              </a:rPr>
              <a:t>R</a:t>
            </a:r>
            <a:r>
              <a:rPr lang="en-US" sz="1800" dirty="0"/>
              <a:t>educing the adverse impact on environment in automotive, space crafts, locomotive and marine sectors</a:t>
            </a:r>
            <a:r>
              <a:rPr lang="en-IN" sz="1800" dirty="0">
                <a:latin typeface="Arial" panose="020B0604020202020204" pitchFamily="34" charset="0"/>
                <a:cs typeface="Arial" panose="020B0604020202020204" pitchFamily="34" charset="0"/>
              </a:rPr>
              <a:t>.</a:t>
            </a:r>
          </a:p>
          <a:p>
            <a:pPr marL="355600" indent="-355600" algn="just">
              <a:buNone/>
            </a:pPr>
            <a:endParaRPr lang="en-IN" sz="1800" dirty="0">
              <a:latin typeface="Arial" panose="020B0604020202020204" pitchFamily="34" charset="0"/>
              <a:cs typeface="Arial" panose="020B0604020202020204" pitchFamily="34" charset="0"/>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21685"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329557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81300"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40</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graphicFrame>
        <p:nvGraphicFramePr>
          <p:cNvPr id="23" name="Table 22"/>
          <p:cNvGraphicFramePr>
            <a:graphicFrameLocks noGrp="1"/>
          </p:cNvGraphicFramePr>
          <p:nvPr/>
        </p:nvGraphicFramePr>
        <p:xfrm>
          <a:off x="7074027" y="1010384"/>
          <a:ext cx="2060920" cy="4704765"/>
        </p:xfrm>
        <a:graphic>
          <a:graphicData uri="http://schemas.openxmlformats.org/drawingml/2006/table">
            <a:tbl>
              <a:tblPr firstRow="1" bandRow="1">
                <a:tableStyleId>{5C22544A-7EE6-4342-B048-85BDC9FD1C3A}</a:tableStyleId>
              </a:tblPr>
              <a:tblGrid>
                <a:gridCol w="1030460">
                  <a:extLst>
                    <a:ext uri="{9D8B030D-6E8A-4147-A177-3AD203B41FA5}">
                      <a16:colId xmlns:a16="http://schemas.microsoft.com/office/drawing/2014/main" val="20000"/>
                    </a:ext>
                  </a:extLst>
                </a:gridCol>
                <a:gridCol w="1030460">
                  <a:extLst>
                    <a:ext uri="{9D8B030D-6E8A-4147-A177-3AD203B41FA5}">
                      <a16:colId xmlns:a16="http://schemas.microsoft.com/office/drawing/2014/main" val="20001"/>
                    </a:ext>
                  </a:extLst>
                </a:gridCol>
              </a:tblGrid>
              <a:tr h="293331">
                <a:tc>
                  <a:txBody>
                    <a:bodyPr/>
                    <a:lstStyle/>
                    <a:p>
                      <a:pPr algn="ctr"/>
                      <a:r>
                        <a:rPr lang="en-US" dirty="0"/>
                        <a:t>2</a:t>
                      </a:r>
                      <a:r>
                        <a:rPr lang="el-GR" dirty="0"/>
                        <a:t>θ</a:t>
                      </a:r>
                      <a:endParaRPr lang="en-US" dirty="0"/>
                    </a:p>
                  </a:txBody>
                  <a:tcPr/>
                </a:tc>
                <a:tc>
                  <a:txBody>
                    <a:bodyPr/>
                    <a:lstStyle/>
                    <a:p>
                      <a:pPr algn="ctr"/>
                      <a:r>
                        <a:rPr lang="en-US" dirty="0"/>
                        <a:t>d-spacing</a:t>
                      </a:r>
                    </a:p>
                  </a:txBody>
                  <a:tcPr/>
                </a:tc>
                <a:extLst>
                  <a:ext uri="{0D108BD9-81ED-4DB2-BD59-A6C34878D82A}">
                    <a16:rowId xmlns:a16="http://schemas.microsoft.com/office/drawing/2014/main" val="10000"/>
                  </a:ext>
                </a:extLst>
              </a:tr>
              <a:tr h="293331">
                <a:tc>
                  <a:txBody>
                    <a:bodyPr/>
                    <a:lstStyle/>
                    <a:p>
                      <a:pPr algn="ctr" fontAlgn="b"/>
                      <a:r>
                        <a:rPr lang="en-US" sz="1400" b="0" i="0" u="none" strike="noStrike" dirty="0">
                          <a:solidFill>
                            <a:srgbClr val="000000"/>
                          </a:solidFill>
                          <a:latin typeface="Arial" pitchFamily="34" charset="0"/>
                          <a:cs typeface="Arial" pitchFamily="34" charset="0"/>
                        </a:rPr>
                        <a:t>10.47</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0.83</a:t>
                      </a:r>
                    </a:p>
                  </a:txBody>
                  <a:tcPr marL="7620" marR="7620" marT="7620" marB="0" anchor="b"/>
                </a:tc>
                <a:extLst>
                  <a:ext uri="{0D108BD9-81ED-4DB2-BD59-A6C34878D82A}">
                    <a16:rowId xmlns:a16="http://schemas.microsoft.com/office/drawing/2014/main" val="10001"/>
                  </a:ext>
                </a:extLst>
              </a:tr>
              <a:tr h="293331">
                <a:tc>
                  <a:txBody>
                    <a:bodyPr/>
                    <a:lstStyle/>
                    <a:p>
                      <a:pPr algn="ctr" fontAlgn="b"/>
                      <a:r>
                        <a:rPr lang="en-US" sz="1400" b="0" i="0" u="none" strike="noStrike" dirty="0">
                          <a:solidFill>
                            <a:srgbClr val="000000"/>
                          </a:solidFill>
                          <a:latin typeface="Arial" pitchFamily="34" charset="0"/>
                          <a:cs typeface="Arial" pitchFamily="34" charset="0"/>
                        </a:rPr>
                        <a:t>28.22</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0.63</a:t>
                      </a:r>
                    </a:p>
                  </a:txBody>
                  <a:tcPr marL="7620" marR="7620" marT="7620" marB="0" anchor="b"/>
                </a:tc>
                <a:extLst>
                  <a:ext uri="{0D108BD9-81ED-4DB2-BD59-A6C34878D82A}">
                    <a16:rowId xmlns:a16="http://schemas.microsoft.com/office/drawing/2014/main" val="10002"/>
                  </a:ext>
                </a:extLst>
              </a:tr>
              <a:tr h="293331">
                <a:tc>
                  <a:txBody>
                    <a:bodyPr/>
                    <a:lstStyle/>
                    <a:p>
                      <a:pPr algn="ctr" fontAlgn="b"/>
                      <a:r>
                        <a:rPr lang="en-US" sz="1400" b="0" i="0" u="none" strike="noStrike" dirty="0">
                          <a:solidFill>
                            <a:srgbClr val="000000"/>
                          </a:solidFill>
                          <a:latin typeface="Arial" pitchFamily="34" charset="0"/>
                          <a:cs typeface="Arial" pitchFamily="34" charset="0"/>
                        </a:rPr>
                        <a:t>36.00</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03"/>
                  </a:ext>
                </a:extLst>
              </a:tr>
              <a:tr h="293331">
                <a:tc>
                  <a:txBody>
                    <a:bodyPr/>
                    <a:lstStyle/>
                    <a:p>
                      <a:pPr algn="ctr" fontAlgn="b"/>
                      <a:r>
                        <a:rPr lang="en-US" sz="1400" b="0" i="0" u="none" strike="noStrike" dirty="0">
                          <a:solidFill>
                            <a:srgbClr val="000000"/>
                          </a:solidFill>
                          <a:latin typeface="Arial" pitchFamily="34" charset="0"/>
                          <a:cs typeface="Arial" pitchFamily="34" charset="0"/>
                        </a:rPr>
                        <a:t>38.33</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04"/>
                  </a:ext>
                </a:extLst>
              </a:tr>
              <a:tr h="293331">
                <a:tc>
                  <a:txBody>
                    <a:bodyPr/>
                    <a:lstStyle/>
                    <a:p>
                      <a:pPr algn="ctr" fontAlgn="b"/>
                      <a:r>
                        <a:rPr lang="en-US" sz="1400" b="0" i="0" u="none" strike="noStrike" dirty="0">
                          <a:solidFill>
                            <a:srgbClr val="000000"/>
                          </a:solidFill>
                          <a:latin typeface="Arial" pitchFamily="34" charset="0"/>
                          <a:cs typeface="Arial" pitchFamily="34" charset="0"/>
                        </a:rPr>
                        <a:t>38.70</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05"/>
                  </a:ext>
                </a:extLst>
              </a:tr>
              <a:tr h="293331">
                <a:tc>
                  <a:txBody>
                    <a:bodyPr/>
                    <a:lstStyle/>
                    <a:p>
                      <a:pPr algn="ctr" fontAlgn="b"/>
                      <a:r>
                        <a:rPr lang="en-US" sz="1400" b="0" i="0" u="none" strike="noStrike">
                          <a:solidFill>
                            <a:srgbClr val="000000"/>
                          </a:solidFill>
                          <a:latin typeface="Arial" pitchFamily="34" charset="0"/>
                          <a:cs typeface="Arial" pitchFamily="34" charset="0"/>
                        </a:rPr>
                        <a:t>42.88</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0.26</a:t>
                      </a:r>
                    </a:p>
                  </a:txBody>
                  <a:tcPr marL="7620" marR="7620" marT="7620" marB="0" anchor="b"/>
                </a:tc>
                <a:extLst>
                  <a:ext uri="{0D108BD9-81ED-4DB2-BD59-A6C34878D82A}">
                    <a16:rowId xmlns:a16="http://schemas.microsoft.com/office/drawing/2014/main" val="10006"/>
                  </a:ext>
                </a:extLst>
              </a:tr>
              <a:tr h="293331">
                <a:tc>
                  <a:txBody>
                    <a:bodyPr/>
                    <a:lstStyle/>
                    <a:p>
                      <a:pPr algn="ctr" fontAlgn="b"/>
                      <a:r>
                        <a:rPr lang="en-US" sz="1400" b="0" i="0" u="none" strike="noStrike">
                          <a:solidFill>
                            <a:srgbClr val="000000"/>
                          </a:solidFill>
                          <a:latin typeface="Arial" pitchFamily="34" charset="0"/>
                          <a:cs typeface="Arial" pitchFamily="34" charset="0"/>
                        </a:rPr>
                        <a:t>44.62</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0.26</a:t>
                      </a:r>
                    </a:p>
                  </a:txBody>
                  <a:tcPr marL="7620" marR="7620" marT="7620" marB="0" anchor="b"/>
                </a:tc>
                <a:extLst>
                  <a:ext uri="{0D108BD9-81ED-4DB2-BD59-A6C34878D82A}">
                    <a16:rowId xmlns:a16="http://schemas.microsoft.com/office/drawing/2014/main" val="10007"/>
                  </a:ext>
                </a:extLst>
              </a:tr>
              <a:tr h="293331">
                <a:tc>
                  <a:txBody>
                    <a:bodyPr/>
                    <a:lstStyle/>
                    <a:p>
                      <a:pPr algn="ctr" fontAlgn="b"/>
                      <a:r>
                        <a:rPr lang="en-US" sz="1400" b="0" i="0" u="none" strike="noStrike">
                          <a:solidFill>
                            <a:srgbClr val="000000"/>
                          </a:solidFill>
                          <a:latin typeface="Arial" pitchFamily="34" charset="0"/>
                          <a:cs typeface="Arial" pitchFamily="34" charset="0"/>
                        </a:rPr>
                        <a:t>54.04</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08"/>
                  </a:ext>
                </a:extLst>
              </a:tr>
              <a:tr h="293331">
                <a:tc>
                  <a:txBody>
                    <a:bodyPr/>
                    <a:lstStyle/>
                    <a:p>
                      <a:pPr algn="ctr" fontAlgn="b"/>
                      <a:r>
                        <a:rPr lang="en-US" sz="1400" b="0" i="0" u="none" strike="noStrike">
                          <a:solidFill>
                            <a:srgbClr val="000000"/>
                          </a:solidFill>
                          <a:latin typeface="Arial" pitchFamily="34" charset="0"/>
                          <a:cs typeface="Arial" pitchFamily="34" charset="0"/>
                        </a:rPr>
                        <a:t>64.97</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09"/>
                  </a:ext>
                </a:extLst>
              </a:tr>
              <a:tr h="293331">
                <a:tc>
                  <a:txBody>
                    <a:bodyPr/>
                    <a:lstStyle/>
                    <a:p>
                      <a:pPr algn="ctr" fontAlgn="b"/>
                      <a:r>
                        <a:rPr lang="en-US" sz="1400" b="0" i="0" u="none" strike="noStrike">
                          <a:solidFill>
                            <a:srgbClr val="000000"/>
                          </a:solidFill>
                          <a:latin typeface="Arial" pitchFamily="34" charset="0"/>
                          <a:cs typeface="Arial" pitchFamily="34" charset="0"/>
                        </a:rPr>
                        <a:t>70.35</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0.42</a:t>
                      </a:r>
                    </a:p>
                  </a:txBody>
                  <a:tcPr marL="7620" marR="7620" marT="7620" marB="0" anchor="b"/>
                </a:tc>
                <a:extLst>
                  <a:ext uri="{0D108BD9-81ED-4DB2-BD59-A6C34878D82A}">
                    <a16:rowId xmlns:a16="http://schemas.microsoft.com/office/drawing/2014/main" val="10010"/>
                  </a:ext>
                </a:extLst>
              </a:tr>
              <a:tr h="293331">
                <a:tc>
                  <a:txBody>
                    <a:bodyPr/>
                    <a:lstStyle/>
                    <a:p>
                      <a:pPr algn="ctr" fontAlgn="b"/>
                      <a:r>
                        <a:rPr lang="en-US" sz="1400" b="0" i="0" u="none" strike="noStrike">
                          <a:solidFill>
                            <a:srgbClr val="000000"/>
                          </a:solidFill>
                          <a:latin typeface="Arial" pitchFamily="34" charset="0"/>
                          <a:cs typeface="Arial" pitchFamily="34" charset="0"/>
                        </a:rPr>
                        <a:t>78.11</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11"/>
                  </a:ext>
                </a:extLst>
              </a:tr>
              <a:tr h="293331">
                <a:tc>
                  <a:txBody>
                    <a:bodyPr/>
                    <a:lstStyle/>
                    <a:p>
                      <a:pPr algn="ctr" fontAlgn="b"/>
                      <a:r>
                        <a:rPr lang="en-US" sz="1400" b="0" i="0" u="none" strike="noStrike">
                          <a:solidFill>
                            <a:srgbClr val="000000"/>
                          </a:solidFill>
                          <a:latin typeface="Arial" pitchFamily="34" charset="0"/>
                          <a:cs typeface="Arial" pitchFamily="34" charset="0"/>
                        </a:rPr>
                        <a:t>82.35</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12"/>
                  </a:ext>
                </a:extLst>
              </a:tr>
              <a:tr h="293331">
                <a:tc>
                  <a:txBody>
                    <a:bodyPr/>
                    <a:lstStyle/>
                    <a:p>
                      <a:pPr algn="ctr" fontAlgn="b"/>
                      <a:r>
                        <a:rPr lang="en-US" sz="1400" b="0" i="0" u="none" strike="noStrike">
                          <a:solidFill>
                            <a:srgbClr val="000000"/>
                          </a:solidFill>
                          <a:latin typeface="Arial" pitchFamily="34" charset="0"/>
                          <a:cs typeface="Arial" pitchFamily="34" charset="0"/>
                        </a:rPr>
                        <a:t>83.56</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0.42</a:t>
                      </a:r>
                    </a:p>
                  </a:txBody>
                  <a:tcPr marL="7620" marR="7620" marT="7620" marB="0" anchor="b"/>
                </a:tc>
                <a:extLst>
                  <a:ext uri="{0D108BD9-81ED-4DB2-BD59-A6C34878D82A}">
                    <a16:rowId xmlns:a16="http://schemas.microsoft.com/office/drawing/2014/main" val="10013"/>
                  </a:ext>
                </a:extLst>
              </a:tr>
              <a:tr h="293331">
                <a:tc>
                  <a:txBody>
                    <a:bodyPr/>
                    <a:lstStyle/>
                    <a:p>
                      <a:pPr algn="ctr" fontAlgn="b"/>
                      <a:r>
                        <a:rPr lang="en-US" sz="1400" b="0" i="0" u="none" strike="noStrike">
                          <a:solidFill>
                            <a:srgbClr val="000000"/>
                          </a:solidFill>
                          <a:latin typeface="Arial" pitchFamily="34" charset="0"/>
                          <a:cs typeface="Arial" pitchFamily="34" charset="0"/>
                        </a:rPr>
                        <a:t>86.27</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0.57</a:t>
                      </a:r>
                    </a:p>
                  </a:txBody>
                  <a:tcPr marL="7620" marR="7620" marT="7620" marB="0" anchor="b"/>
                </a:tc>
                <a:extLst>
                  <a:ext uri="{0D108BD9-81ED-4DB2-BD59-A6C34878D82A}">
                    <a16:rowId xmlns:a16="http://schemas.microsoft.com/office/drawing/2014/main" val="10014"/>
                  </a:ext>
                </a:extLst>
              </a:tr>
              <a:tr h="293331">
                <a:tc>
                  <a:txBody>
                    <a:bodyPr/>
                    <a:lstStyle/>
                    <a:p>
                      <a:pPr algn="ctr" fontAlgn="b"/>
                      <a:r>
                        <a:rPr lang="en-US" sz="1400" b="0" i="0" u="none" strike="noStrike">
                          <a:solidFill>
                            <a:srgbClr val="000000"/>
                          </a:solidFill>
                          <a:latin typeface="Arial" pitchFamily="34" charset="0"/>
                          <a:cs typeface="Arial" pitchFamily="34" charset="0"/>
                        </a:rPr>
                        <a:t>10.47</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0.83</a:t>
                      </a:r>
                    </a:p>
                  </a:txBody>
                  <a:tcPr marL="7620" marR="7620" marT="7620" marB="0" anchor="b"/>
                </a:tc>
                <a:extLst>
                  <a:ext uri="{0D108BD9-81ED-4DB2-BD59-A6C34878D82A}">
                    <a16:rowId xmlns:a16="http://schemas.microsoft.com/office/drawing/2014/main" val="10015"/>
                  </a:ext>
                </a:extLst>
              </a:tr>
            </a:tbl>
          </a:graphicData>
        </a:graphic>
      </p:graphicFrame>
      <p:sp>
        <p:nvSpPr>
          <p:cNvPr id="25" name="Rectangle 24"/>
          <p:cNvSpPr/>
          <p:nvPr/>
        </p:nvSpPr>
        <p:spPr>
          <a:xfrm>
            <a:off x="1239556" y="4922844"/>
            <a:ext cx="5125030" cy="307777"/>
          </a:xfrm>
          <a:prstGeom prst="rect">
            <a:avLst/>
          </a:prstGeom>
        </p:spPr>
        <p:txBody>
          <a:bodyPr wrap="square">
            <a:spAutoFit/>
          </a:bodyPr>
          <a:lstStyle/>
          <a:p>
            <a:r>
              <a:rPr lang="en-US" dirty="0"/>
              <a:t>Figure 22 : Intensity </a:t>
            </a:r>
            <a:r>
              <a:rPr lang="en-US" dirty="0" err="1"/>
              <a:t>vs</a:t>
            </a:r>
            <a:r>
              <a:rPr lang="en-US" dirty="0"/>
              <a:t> 2</a:t>
            </a:r>
            <a:r>
              <a:rPr lang="el-GR" dirty="0"/>
              <a:t>θ</a:t>
            </a:r>
            <a:r>
              <a:rPr lang="en-US" dirty="0"/>
              <a:t> graph of laser welding sample-3</a:t>
            </a:r>
          </a:p>
        </p:txBody>
      </p:sp>
      <p:pic>
        <p:nvPicPr>
          <p:cNvPr id="13315" name="Picture 3"/>
          <p:cNvPicPr>
            <a:picLocks noChangeAspect="1" noChangeArrowheads="1"/>
          </p:cNvPicPr>
          <p:nvPr/>
        </p:nvPicPr>
        <p:blipFill>
          <a:blip r:embed="rId4"/>
          <a:srcRect l="713" t="2214" r="3370" b="1271"/>
          <a:stretch>
            <a:fillRect/>
          </a:stretch>
        </p:blipFill>
        <p:spPr bwMode="auto">
          <a:xfrm>
            <a:off x="516049" y="860079"/>
            <a:ext cx="6194648" cy="3977952"/>
          </a:xfrm>
          <a:prstGeom prst="rect">
            <a:avLst/>
          </a:prstGeom>
          <a:noFill/>
          <a:ln w="9525">
            <a:noFill/>
            <a:miter lim="800000"/>
            <a:headEnd/>
            <a:tailEnd/>
          </a:ln>
          <a:effectLst/>
        </p:spPr>
      </p:pic>
    </p:spTree>
    <p:extLst>
      <p:ext uri="{BB962C8B-B14F-4D97-AF65-F5344CB8AC3E}">
        <p14:creationId xmlns:p14="http://schemas.microsoft.com/office/powerpoint/2010/main" val="2578706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81300"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41</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graphicFrame>
        <p:nvGraphicFramePr>
          <p:cNvPr id="23" name="Table 22"/>
          <p:cNvGraphicFramePr>
            <a:graphicFrameLocks noGrp="1"/>
          </p:cNvGraphicFramePr>
          <p:nvPr/>
        </p:nvGraphicFramePr>
        <p:xfrm>
          <a:off x="7074027" y="1010384"/>
          <a:ext cx="2060920" cy="4704765"/>
        </p:xfrm>
        <a:graphic>
          <a:graphicData uri="http://schemas.openxmlformats.org/drawingml/2006/table">
            <a:tbl>
              <a:tblPr firstRow="1" bandRow="1">
                <a:tableStyleId>{5C22544A-7EE6-4342-B048-85BDC9FD1C3A}</a:tableStyleId>
              </a:tblPr>
              <a:tblGrid>
                <a:gridCol w="1030460">
                  <a:extLst>
                    <a:ext uri="{9D8B030D-6E8A-4147-A177-3AD203B41FA5}">
                      <a16:colId xmlns:a16="http://schemas.microsoft.com/office/drawing/2014/main" val="20000"/>
                    </a:ext>
                  </a:extLst>
                </a:gridCol>
                <a:gridCol w="1030460">
                  <a:extLst>
                    <a:ext uri="{9D8B030D-6E8A-4147-A177-3AD203B41FA5}">
                      <a16:colId xmlns:a16="http://schemas.microsoft.com/office/drawing/2014/main" val="20001"/>
                    </a:ext>
                  </a:extLst>
                </a:gridCol>
              </a:tblGrid>
              <a:tr h="293331">
                <a:tc>
                  <a:txBody>
                    <a:bodyPr/>
                    <a:lstStyle/>
                    <a:p>
                      <a:pPr algn="ctr"/>
                      <a:r>
                        <a:rPr lang="en-US" dirty="0"/>
                        <a:t>2</a:t>
                      </a:r>
                      <a:r>
                        <a:rPr lang="el-GR" dirty="0"/>
                        <a:t>θ</a:t>
                      </a:r>
                      <a:endParaRPr lang="en-US" dirty="0"/>
                    </a:p>
                  </a:txBody>
                  <a:tcPr/>
                </a:tc>
                <a:tc>
                  <a:txBody>
                    <a:bodyPr/>
                    <a:lstStyle/>
                    <a:p>
                      <a:pPr algn="ctr"/>
                      <a:r>
                        <a:rPr lang="en-US" dirty="0"/>
                        <a:t>d-spacing</a:t>
                      </a:r>
                    </a:p>
                  </a:txBody>
                  <a:tcPr/>
                </a:tc>
                <a:extLst>
                  <a:ext uri="{0D108BD9-81ED-4DB2-BD59-A6C34878D82A}">
                    <a16:rowId xmlns:a16="http://schemas.microsoft.com/office/drawing/2014/main" val="10000"/>
                  </a:ext>
                </a:extLst>
              </a:tr>
              <a:tr h="293331">
                <a:tc>
                  <a:txBody>
                    <a:bodyPr/>
                    <a:lstStyle/>
                    <a:p>
                      <a:pPr algn="ctr" fontAlgn="b"/>
                      <a:r>
                        <a:rPr lang="en-US" sz="1400" b="0" i="0" u="none" strike="noStrike">
                          <a:solidFill>
                            <a:srgbClr val="000000"/>
                          </a:solidFill>
                          <a:latin typeface="Arial" pitchFamily="34" charset="0"/>
                          <a:cs typeface="Arial" pitchFamily="34" charset="0"/>
                        </a:rPr>
                        <a:t>22.35</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01"/>
                  </a:ext>
                </a:extLst>
              </a:tr>
              <a:tr h="293331">
                <a:tc>
                  <a:txBody>
                    <a:bodyPr/>
                    <a:lstStyle/>
                    <a:p>
                      <a:pPr algn="ctr" fontAlgn="b"/>
                      <a:r>
                        <a:rPr lang="en-US" sz="1400" b="0" i="0" u="none" strike="noStrike">
                          <a:solidFill>
                            <a:srgbClr val="000000"/>
                          </a:solidFill>
                          <a:latin typeface="Arial" pitchFamily="34" charset="0"/>
                          <a:cs typeface="Arial" pitchFamily="34" charset="0"/>
                        </a:rPr>
                        <a:t>28.33</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02"/>
                  </a:ext>
                </a:extLst>
              </a:tr>
              <a:tr h="293331">
                <a:tc>
                  <a:txBody>
                    <a:bodyPr/>
                    <a:lstStyle/>
                    <a:p>
                      <a:pPr algn="ctr" fontAlgn="b"/>
                      <a:r>
                        <a:rPr lang="en-US" sz="1400" b="0" i="0" u="none" strike="noStrike">
                          <a:solidFill>
                            <a:srgbClr val="000000"/>
                          </a:solidFill>
                          <a:latin typeface="Arial" pitchFamily="34" charset="0"/>
                          <a:cs typeface="Arial" pitchFamily="34" charset="0"/>
                        </a:rPr>
                        <a:t>38.02</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0.10</a:t>
                      </a:r>
                    </a:p>
                  </a:txBody>
                  <a:tcPr marL="7620" marR="7620" marT="7620" marB="0" anchor="b"/>
                </a:tc>
                <a:extLst>
                  <a:ext uri="{0D108BD9-81ED-4DB2-BD59-A6C34878D82A}">
                    <a16:rowId xmlns:a16="http://schemas.microsoft.com/office/drawing/2014/main" val="10003"/>
                  </a:ext>
                </a:extLst>
              </a:tr>
              <a:tr h="293331">
                <a:tc>
                  <a:txBody>
                    <a:bodyPr/>
                    <a:lstStyle/>
                    <a:p>
                      <a:pPr algn="ctr" fontAlgn="b"/>
                      <a:r>
                        <a:rPr lang="en-US" sz="1400" b="0" i="0" u="none" strike="noStrike">
                          <a:solidFill>
                            <a:srgbClr val="000000"/>
                          </a:solidFill>
                          <a:latin typeface="Arial" pitchFamily="34" charset="0"/>
                          <a:cs typeface="Arial" pitchFamily="34" charset="0"/>
                        </a:rPr>
                        <a:t>38.41</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04"/>
                  </a:ext>
                </a:extLst>
              </a:tr>
              <a:tr h="293331">
                <a:tc>
                  <a:txBody>
                    <a:bodyPr/>
                    <a:lstStyle/>
                    <a:p>
                      <a:pPr algn="ctr" fontAlgn="b"/>
                      <a:r>
                        <a:rPr lang="en-US" sz="1400" b="0" i="0" u="none" strike="noStrike">
                          <a:solidFill>
                            <a:srgbClr val="000000"/>
                          </a:solidFill>
                          <a:latin typeface="Arial" pitchFamily="34" charset="0"/>
                          <a:cs typeface="Arial" pitchFamily="34" charset="0"/>
                        </a:rPr>
                        <a:t>41.99</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05"/>
                  </a:ext>
                </a:extLst>
              </a:tr>
              <a:tr h="293331">
                <a:tc>
                  <a:txBody>
                    <a:bodyPr/>
                    <a:lstStyle/>
                    <a:p>
                      <a:pPr algn="ctr" fontAlgn="b"/>
                      <a:r>
                        <a:rPr lang="en-US" sz="1400" b="0" i="0" u="none" strike="noStrike">
                          <a:solidFill>
                            <a:srgbClr val="000000"/>
                          </a:solidFill>
                          <a:latin typeface="Arial" pitchFamily="34" charset="0"/>
                          <a:cs typeface="Arial" pitchFamily="34" charset="0"/>
                        </a:rPr>
                        <a:t>43.30</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06"/>
                  </a:ext>
                </a:extLst>
              </a:tr>
              <a:tr h="293331">
                <a:tc>
                  <a:txBody>
                    <a:bodyPr/>
                    <a:lstStyle/>
                    <a:p>
                      <a:pPr algn="ctr" fontAlgn="b"/>
                      <a:r>
                        <a:rPr lang="en-US" sz="1400" b="0" i="0" u="none" strike="noStrike">
                          <a:solidFill>
                            <a:srgbClr val="000000"/>
                          </a:solidFill>
                          <a:latin typeface="Arial" pitchFamily="34" charset="0"/>
                          <a:cs typeface="Arial" pitchFamily="34" charset="0"/>
                        </a:rPr>
                        <a:t>44.25</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07"/>
                  </a:ext>
                </a:extLst>
              </a:tr>
              <a:tr h="293331">
                <a:tc>
                  <a:txBody>
                    <a:bodyPr/>
                    <a:lstStyle/>
                    <a:p>
                      <a:pPr algn="ctr" fontAlgn="b"/>
                      <a:r>
                        <a:rPr lang="en-US" sz="1400" b="0" i="0" u="none" strike="noStrike">
                          <a:solidFill>
                            <a:srgbClr val="000000"/>
                          </a:solidFill>
                          <a:latin typeface="Arial" pitchFamily="34" charset="0"/>
                          <a:cs typeface="Arial" pitchFamily="34" charset="0"/>
                        </a:rPr>
                        <a:t>44.67</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08"/>
                  </a:ext>
                </a:extLst>
              </a:tr>
              <a:tr h="293331">
                <a:tc>
                  <a:txBody>
                    <a:bodyPr/>
                    <a:lstStyle/>
                    <a:p>
                      <a:pPr algn="ctr" fontAlgn="b"/>
                      <a:r>
                        <a:rPr lang="en-US" sz="1400" b="0" i="0" u="none" strike="noStrike">
                          <a:solidFill>
                            <a:srgbClr val="000000"/>
                          </a:solidFill>
                          <a:latin typeface="Arial" pitchFamily="34" charset="0"/>
                          <a:cs typeface="Arial" pitchFamily="34" charset="0"/>
                        </a:rPr>
                        <a:t>47.11</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09"/>
                  </a:ext>
                </a:extLst>
              </a:tr>
              <a:tr h="293331">
                <a:tc>
                  <a:txBody>
                    <a:bodyPr/>
                    <a:lstStyle/>
                    <a:p>
                      <a:pPr algn="ctr" fontAlgn="b"/>
                      <a:r>
                        <a:rPr lang="en-US" sz="1400" b="0" i="0" u="none" strike="noStrike">
                          <a:solidFill>
                            <a:srgbClr val="000000"/>
                          </a:solidFill>
                          <a:latin typeface="Arial" pitchFamily="34" charset="0"/>
                          <a:cs typeface="Arial" pitchFamily="34" charset="0"/>
                        </a:rPr>
                        <a:t>55.97</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0.63</a:t>
                      </a:r>
                    </a:p>
                  </a:txBody>
                  <a:tcPr marL="7620" marR="7620" marT="7620" marB="0" anchor="b"/>
                </a:tc>
                <a:extLst>
                  <a:ext uri="{0D108BD9-81ED-4DB2-BD59-A6C34878D82A}">
                    <a16:rowId xmlns:a16="http://schemas.microsoft.com/office/drawing/2014/main" val="10010"/>
                  </a:ext>
                </a:extLst>
              </a:tr>
              <a:tr h="293331">
                <a:tc>
                  <a:txBody>
                    <a:bodyPr/>
                    <a:lstStyle/>
                    <a:p>
                      <a:pPr algn="ctr" fontAlgn="b"/>
                      <a:r>
                        <a:rPr lang="en-US" sz="1400" b="0" i="0" u="none" strike="noStrike">
                          <a:solidFill>
                            <a:srgbClr val="000000"/>
                          </a:solidFill>
                          <a:latin typeface="Arial" pitchFamily="34" charset="0"/>
                          <a:cs typeface="Arial" pitchFamily="34" charset="0"/>
                        </a:rPr>
                        <a:t>65.03</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11"/>
                  </a:ext>
                </a:extLst>
              </a:tr>
              <a:tr h="293331">
                <a:tc>
                  <a:txBody>
                    <a:bodyPr/>
                    <a:lstStyle/>
                    <a:p>
                      <a:pPr algn="ctr" fontAlgn="b"/>
                      <a:r>
                        <a:rPr lang="en-US" sz="1400" b="0" i="0" u="none" strike="noStrike">
                          <a:solidFill>
                            <a:srgbClr val="000000"/>
                          </a:solidFill>
                          <a:latin typeface="Arial" pitchFamily="34" charset="0"/>
                          <a:cs typeface="Arial" pitchFamily="34" charset="0"/>
                        </a:rPr>
                        <a:t>75.02</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12"/>
                  </a:ext>
                </a:extLst>
              </a:tr>
              <a:tr h="293331">
                <a:tc>
                  <a:txBody>
                    <a:bodyPr/>
                    <a:lstStyle/>
                    <a:p>
                      <a:pPr algn="ctr" fontAlgn="b"/>
                      <a:r>
                        <a:rPr lang="en-US" sz="1400" b="0" i="0" u="none" strike="noStrike">
                          <a:solidFill>
                            <a:srgbClr val="000000"/>
                          </a:solidFill>
                          <a:latin typeface="Arial" pitchFamily="34" charset="0"/>
                          <a:cs typeface="Arial" pitchFamily="34" charset="0"/>
                        </a:rPr>
                        <a:t>78.15</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13"/>
                  </a:ext>
                </a:extLst>
              </a:tr>
              <a:tr h="293331">
                <a:tc>
                  <a:txBody>
                    <a:bodyPr/>
                    <a:lstStyle/>
                    <a:p>
                      <a:pPr algn="ctr" fontAlgn="b"/>
                      <a:r>
                        <a:rPr lang="en-US" sz="1400" b="0" i="0" u="none" strike="noStrike">
                          <a:solidFill>
                            <a:srgbClr val="000000"/>
                          </a:solidFill>
                          <a:latin typeface="Arial" pitchFamily="34" charset="0"/>
                          <a:cs typeface="Arial" pitchFamily="34" charset="0"/>
                        </a:rPr>
                        <a:t>82.37</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14"/>
                  </a:ext>
                </a:extLst>
              </a:tr>
              <a:tr h="293331">
                <a:tc>
                  <a:txBody>
                    <a:bodyPr/>
                    <a:lstStyle/>
                    <a:p>
                      <a:pPr algn="ctr" fontAlgn="b"/>
                      <a:r>
                        <a:rPr lang="en-US" sz="1400" b="0" i="0" u="none" strike="noStrike">
                          <a:solidFill>
                            <a:srgbClr val="000000"/>
                          </a:solidFill>
                          <a:latin typeface="Arial" pitchFamily="34" charset="0"/>
                          <a:cs typeface="Arial" pitchFamily="34" charset="0"/>
                        </a:rPr>
                        <a:t>22.35</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0.16</a:t>
                      </a:r>
                    </a:p>
                  </a:txBody>
                  <a:tcPr marL="7620" marR="7620" marT="7620" marB="0" anchor="b"/>
                </a:tc>
                <a:extLst>
                  <a:ext uri="{0D108BD9-81ED-4DB2-BD59-A6C34878D82A}">
                    <a16:rowId xmlns:a16="http://schemas.microsoft.com/office/drawing/2014/main" val="10015"/>
                  </a:ext>
                </a:extLst>
              </a:tr>
            </a:tbl>
          </a:graphicData>
        </a:graphic>
      </p:graphicFrame>
      <p:sp>
        <p:nvSpPr>
          <p:cNvPr id="25" name="Rectangle 24"/>
          <p:cNvSpPr/>
          <p:nvPr/>
        </p:nvSpPr>
        <p:spPr>
          <a:xfrm>
            <a:off x="1239556" y="4922844"/>
            <a:ext cx="5125030" cy="307777"/>
          </a:xfrm>
          <a:prstGeom prst="rect">
            <a:avLst/>
          </a:prstGeom>
        </p:spPr>
        <p:txBody>
          <a:bodyPr wrap="square">
            <a:spAutoFit/>
          </a:bodyPr>
          <a:lstStyle/>
          <a:p>
            <a:r>
              <a:rPr lang="en-US" dirty="0"/>
              <a:t>Figure 23 : Intensity </a:t>
            </a:r>
            <a:r>
              <a:rPr lang="en-US" dirty="0" err="1"/>
              <a:t>vs</a:t>
            </a:r>
            <a:r>
              <a:rPr lang="en-US" dirty="0"/>
              <a:t> 2</a:t>
            </a:r>
            <a:r>
              <a:rPr lang="el-GR" dirty="0"/>
              <a:t>θ</a:t>
            </a:r>
            <a:r>
              <a:rPr lang="en-US" dirty="0"/>
              <a:t> graph of MIG welding sample-2</a:t>
            </a:r>
          </a:p>
        </p:txBody>
      </p:sp>
      <p:pic>
        <p:nvPicPr>
          <p:cNvPr id="14338" name="Picture 2"/>
          <p:cNvPicPr>
            <a:picLocks noChangeAspect="1" noChangeArrowheads="1"/>
          </p:cNvPicPr>
          <p:nvPr/>
        </p:nvPicPr>
        <p:blipFill>
          <a:blip r:embed="rId4"/>
          <a:srcRect l="1404" t="2398" r="948" b="1826"/>
          <a:stretch>
            <a:fillRect/>
          </a:stretch>
        </p:blipFill>
        <p:spPr bwMode="auto">
          <a:xfrm>
            <a:off x="624690" y="914400"/>
            <a:ext cx="6078256" cy="3986879"/>
          </a:xfrm>
          <a:prstGeom prst="rect">
            <a:avLst/>
          </a:prstGeom>
          <a:noFill/>
          <a:ln w="9525">
            <a:noFill/>
            <a:miter lim="800000"/>
            <a:headEnd/>
            <a:tailEnd/>
          </a:ln>
          <a:effectLst/>
        </p:spPr>
      </p:pic>
    </p:spTree>
    <p:extLst>
      <p:ext uri="{BB962C8B-B14F-4D97-AF65-F5344CB8AC3E}">
        <p14:creationId xmlns:p14="http://schemas.microsoft.com/office/powerpoint/2010/main" val="257870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81300"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42</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graphicFrame>
        <p:nvGraphicFramePr>
          <p:cNvPr id="23" name="Table 22"/>
          <p:cNvGraphicFramePr>
            <a:graphicFrameLocks noGrp="1"/>
          </p:cNvGraphicFramePr>
          <p:nvPr/>
        </p:nvGraphicFramePr>
        <p:xfrm>
          <a:off x="7074027" y="1010384"/>
          <a:ext cx="2060920" cy="4704765"/>
        </p:xfrm>
        <a:graphic>
          <a:graphicData uri="http://schemas.openxmlformats.org/drawingml/2006/table">
            <a:tbl>
              <a:tblPr firstRow="1" bandRow="1">
                <a:tableStyleId>{5C22544A-7EE6-4342-B048-85BDC9FD1C3A}</a:tableStyleId>
              </a:tblPr>
              <a:tblGrid>
                <a:gridCol w="1030460">
                  <a:extLst>
                    <a:ext uri="{9D8B030D-6E8A-4147-A177-3AD203B41FA5}">
                      <a16:colId xmlns:a16="http://schemas.microsoft.com/office/drawing/2014/main" val="20000"/>
                    </a:ext>
                  </a:extLst>
                </a:gridCol>
                <a:gridCol w="1030460">
                  <a:extLst>
                    <a:ext uri="{9D8B030D-6E8A-4147-A177-3AD203B41FA5}">
                      <a16:colId xmlns:a16="http://schemas.microsoft.com/office/drawing/2014/main" val="20001"/>
                    </a:ext>
                  </a:extLst>
                </a:gridCol>
              </a:tblGrid>
              <a:tr h="293331">
                <a:tc>
                  <a:txBody>
                    <a:bodyPr/>
                    <a:lstStyle/>
                    <a:p>
                      <a:pPr algn="ctr"/>
                      <a:r>
                        <a:rPr lang="en-US" dirty="0"/>
                        <a:t>2</a:t>
                      </a:r>
                      <a:r>
                        <a:rPr lang="el-GR" dirty="0"/>
                        <a:t>θ</a:t>
                      </a:r>
                      <a:endParaRPr lang="en-US" dirty="0"/>
                    </a:p>
                  </a:txBody>
                  <a:tcPr/>
                </a:tc>
                <a:tc>
                  <a:txBody>
                    <a:bodyPr/>
                    <a:lstStyle/>
                    <a:p>
                      <a:pPr algn="ctr"/>
                      <a:r>
                        <a:rPr lang="en-US" dirty="0"/>
                        <a:t>d-spacing</a:t>
                      </a:r>
                    </a:p>
                  </a:txBody>
                  <a:tcPr/>
                </a:tc>
                <a:extLst>
                  <a:ext uri="{0D108BD9-81ED-4DB2-BD59-A6C34878D82A}">
                    <a16:rowId xmlns:a16="http://schemas.microsoft.com/office/drawing/2014/main" val="10000"/>
                  </a:ext>
                </a:extLst>
              </a:tr>
              <a:tr h="293331">
                <a:tc>
                  <a:txBody>
                    <a:bodyPr/>
                    <a:lstStyle/>
                    <a:p>
                      <a:pPr algn="ctr" fontAlgn="b"/>
                      <a:r>
                        <a:rPr lang="en-US" sz="1400" b="0" i="0" u="none" strike="noStrike">
                          <a:solidFill>
                            <a:srgbClr val="000000"/>
                          </a:solidFill>
                          <a:latin typeface="Arial" pitchFamily="34" charset="0"/>
                          <a:cs typeface="Arial" pitchFamily="34" charset="0"/>
                        </a:rPr>
                        <a:t>22.32</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01"/>
                  </a:ext>
                </a:extLst>
              </a:tr>
              <a:tr h="293331">
                <a:tc>
                  <a:txBody>
                    <a:bodyPr/>
                    <a:lstStyle/>
                    <a:p>
                      <a:pPr algn="ctr" fontAlgn="b"/>
                      <a:r>
                        <a:rPr lang="en-US" sz="1400" b="0" i="0" u="none" strike="noStrike">
                          <a:solidFill>
                            <a:srgbClr val="000000"/>
                          </a:solidFill>
                          <a:latin typeface="Arial" pitchFamily="34" charset="0"/>
                          <a:cs typeface="Arial" pitchFamily="34" charset="0"/>
                        </a:rPr>
                        <a:t>26.52</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02"/>
                  </a:ext>
                </a:extLst>
              </a:tr>
              <a:tr h="293331">
                <a:tc>
                  <a:txBody>
                    <a:bodyPr/>
                    <a:lstStyle/>
                    <a:p>
                      <a:pPr algn="ctr" fontAlgn="b"/>
                      <a:r>
                        <a:rPr lang="en-US" sz="1400" b="0" i="0" u="none" strike="noStrike">
                          <a:solidFill>
                            <a:srgbClr val="000000"/>
                          </a:solidFill>
                          <a:latin typeface="Arial" pitchFamily="34" charset="0"/>
                          <a:cs typeface="Arial" pitchFamily="34" charset="0"/>
                        </a:rPr>
                        <a:t>28.33</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0.26</a:t>
                      </a:r>
                    </a:p>
                  </a:txBody>
                  <a:tcPr marL="7620" marR="7620" marT="7620" marB="0" anchor="b"/>
                </a:tc>
                <a:extLst>
                  <a:ext uri="{0D108BD9-81ED-4DB2-BD59-A6C34878D82A}">
                    <a16:rowId xmlns:a16="http://schemas.microsoft.com/office/drawing/2014/main" val="10003"/>
                  </a:ext>
                </a:extLst>
              </a:tr>
              <a:tr h="293331">
                <a:tc>
                  <a:txBody>
                    <a:bodyPr/>
                    <a:lstStyle/>
                    <a:p>
                      <a:pPr algn="ctr" fontAlgn="b"/>
                      <a:r>
                        <a:rPr lang="en-US" sz="1400" b="0" i="0" u="none" strike="noStrike">
                          <a:solidFill>
                            <a:srgbClr val="000000"/>
                          </a:solidFill>
                          <a:latin typeface="Arial" pitchFamily="34" charset="0"/>
                          <a:cs typeface="Arial" pitchFamily="34" charset="0"/>
                        </a:rPr>
                        <a:t>36.50</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04"/>
                  </a:ext>
                </a:extLst>
              </a:tr>
              <a:tr h="293331">
                <a:tc>
                  <a:txBody>
                    <a:bodyPr/>
                    <a:lstStyle/>
                    <a:p>
                      <a:pPr algn="ctr" fontAlgn="b"/>
                      <a:r>
                        <a:rPr lang="en-US" sz="1400" b="0" i="0" u="none" strike="noStrike">
                          <a:solidFill>
                            <a:srgbClr val="000000"/>
                          </a:solidFill>
                          <a:latin typeface="Arial" pitchFamily="34" charset="0"/>
                          <a:cs typeface="Arial" pitchFamily="34" charset="0"/>
                        </a:rPr>
                        <a:t>38.42</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05"/>
                  </a:ext>
                </a:extLst>
              </a:tr>
              <a:tr h="293331">
                <a:tc>
                  <a:txBody>
                    <a:bodyPr/>
                    <a:lstStyle/>
                    <a:p>
                      <a:pPr algn="ctr" fontAlgn="b"/>
                      <a:r>
                        <a:rPr lang="en-US" sz="1400" b="0" i="0" u="none" strike="noStrike">
                          <a:solidFill>
                            <a:srgbClr val="000000"/>
                          </a:solidFill>
                          <a:latin typeface="Arial" pitchFamily="34" charset="0"/>
                          <a:cs typeface="Arial" pitchFamily="34" charset="0"/>
                        </a:rPr>
                        <a:t>41.86</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06"/>
                  </a:ext>
                </a:extLst>
              </a:tr>
              <a:tr h="293331">
                <a:tc>
                  <a:txBody>
                    <a:bodyPr/>
                    <a:lstStyle/>
                    <a:p>
                      <a:pPr algn="ctr" fontAlgn="b"/>
                      <a:r>
                        <a:rPr lang="en-US" sz="1400" b="0" i="0" u="none" strike="noStrike">
                          <a:solidFill>
                            <a:srgbClr val="000000"/>
                          </a:solidFill>
                          <a:latin typeface="Arial" pitchFamily="34" charset="0"/>
                          <a:cs typeface="Arial" pitchFamily="34" charset="0"/>
                        </a:rPr>
                        <a:t>42.72</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07"/>
                  </a:ext>
                </a:extLst>
              </a:tr>
              <a:tr h="293331">
                <a:tc>
                  <a:txBody>
                    <a:bodyPr/>
                    <a:lstStyle/>
                    <a:p>
                      <a:pPr algn="ctr" fontAlgn="b"/>
                      <a:r>
                        <a:rPr lang="en-US" sz="1400" b="0" i="0" u="none" strike="noStrike">
                          <a:solidFill>
                            <a:srgbClr val="000000"/>
                          </a:solidFill>
                          <a:latin typeface="Arial" pitchFamily="34" charset="0"/>
                          <a:cs typeface="Arial" pitchFamily="34" charset="0"/>
                        </a:rPr>
                        <a:t>44.67</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08"/>
                  </a:ext>
                </a:extLst>
              </a:tr>
              <a:tr h="293331">
                <a:tc>
                  <a:txBody>
                    <a:bodyPr/>
                    <a:lstStyle/>
                    <a:p>
                      <a:pPr algn="ctr" fontAlgn="b"/>
                      <a:r>
                        <a:rPr lang="en-US" sz="1400" b="0" i="0" u="none" strike="noStrike">
                          <a:solidFill>
                            <a:srgbClr val="000000"/>
                          </a:solidFill>
                          <a:latin typeface="Arial" pitchFamily="34" charset="0"/>
                          <a:cs typeface="Arial" pitchFamily="34" charset="0"/>
                        </a:rPr>
                        <a:t>47.04</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0.63</a:t>
                      </a:r>
                    </a:p>
                  </a:txBody>
                  <a:tcPr marL="7620" marR="7620" marT="7620" marB="0" anchor="b"/>
                </a:tc>
                <a:extLst>
                  <a:ext uri="{0D108BD9-81ED-4DB2-BD59-A6C34878D82A}">
                    <a16:rowId xmlns:a16="http://schemas.microsoft.com/office/drawing/2014/main" val="10009"/>
                  </a:ext>
                </a:extLst>
              </a:tr>
              <a:tr h="293331">
                <a:tc>
                  <a:txBody>
                    <a:bodyPr/>
                    <a:lstStyle/>
                    <a:p>
                      <a:pPr algn="ctr" fontAlgn="b"/>
                      <a:r>
                        <a:rPr lang="en-US" sz="1400" b="0" i="0" u="none" strike="noStrike">
                          <a:solidFill>
                            <a:srgbClr val="000000"/>
                          </a:solidFill>
                          <a:latin typeface="Arial" pitchFamily="34" charset="0"/>
                          <a:cs typeface="Arial" pitchFamily="34" charset="0"/>
                        </a:rPr>
                        <a:t>55.89</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0.63</a:t>
                      </a:r>
                    </a:p>
                  </a:txBody>
                  <a:tcPr marL="7620" marR="7620" marT="7620" marB="0" anchor="b"/>
                </a:tc>
                <a:extLst>
                  <a:ext uri="{0D108BD9-81ED-4DB2-BD59-A6C34878D82A}">
                    <a16:rowId xmlns:a16="http://schemas.microsoft.com/office/drawing/2014/main" val="10010"/>
                  </a:ext>
                </a:extLst>
              </a:tr>
              <a:tr h="293331">
                <a:tc>
                  <a:txBody>
                    <a:bodyPr/>
                    <a:lstStyle/>
                    <a:p>
                      <a:pPr algn="ctr" fontAlgn="b"/>
                      <a:r>
                        <a:rPr lang="en-US" sz="1400" b="0" i="0" u="none" strike="noStrike">
                          <a:solidFill>
                            <a:srgbClr val="000000"/>
                          </a:solidFill>
                          <a:latin typeface="Arial" pitchFamily="34" charset="0"/>
                          <a:cs typeface="Arial" pitchFamily="34" charset="0"/>
                        </a:rPr>
                        <a:t>65.04</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0.31</a:t>
                      </a:r>
                    </a:p>
                  </a:txBody>
                  <a:tcPr marL="7620" marR="7620" marT="7620" marB="0" anchor="b"/>
                </a:tc>
                <a:extLst>
                  <a:ext uri="{0D108BD9-81ED-4DB2-BD59-A6C34878D82A}">
                    <a16:rowId xmlns:a16="http://schemas.microsoft.com/office/drawing/2014/main" val="10011"/>
                  </a:ext>
                </a:extLst>
              </a:tr>
              <a:tr h="293331">
                <a:tc>
                  <a:txBody>
                    <a:bodyPr/>
                    <a:lstStyle/>
                    <a:p>
                      <a:pPr algn="ctr" fontAlgn="b"/>
                      <a:r>
                        <a:rPr lang="en-US" sz="1400" b="0" i="0" u="none" strike="noStrike">
                          <a:solidFill>
                            <a:srgbClr val="000000"/>
                          </a:solidFill>
                          <a:latin typeface="Arial" pitchFamily="34" charset="0"/>
                          <a:cs typeface="Arial" pitchFamily="34" charset="0"/>
                        </a:rPr>
                        <a:t>74.70</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0.52</a:t>
                      </a:r>
                    </a:p>
                  </a:txBody>
                  <a:tcPr marL="7620" marR="7620" marT="7620" marB="0" anchor="b"/>
                </a:tc>
                <a:extLst>
                  <a:ext uri="{0D108BD9-81ED-4DB2-BD59-A6C34878D82A}">
                    <a16:rowId xmlns:a16="http://schemas.microsoft.com/office/drawing/2014/main" val="10012"/>
                  </a:ext>
                </a:extLst>
              </a:tr>
              <a:tr h="293331">
                <a:tc>
                  <a:txBody>
                    <a:bodyPr/>
                    <a:lstStyle/>
                    <a:p>
                      <a:pPr algn="ctr" fontAlgn="b"/>
                      <a:r>
                        <a:rPr lang="en-US" sz="1400" b="0" i="0" u="none" strike="noStrike">
                          <a:solidFill>
                            <a:srgbClr val="000000"/>
                          </a:solidFill>
                          <a:latin typeface="Arial" pitchFamily="34" charset="0"/>
                          <a:cs typeface="Arial" pitchFamily="34" charset="0"/>
                        </a:rPr>
                        <a:t>78.17</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0.26</a:t>
                      </a:r>
                    </a:p>
                  </a:txBody>
                  <a:tcPr marL="7620" marR="7620" marT="7620" marB="0" anchor="b"/>
                </a:tc>
                <a:extLst>
                  <a:ext uri="{0D108BD9-81ED-4DB2-BD59-A6C34878D82A}">
                    <a16:rowId xmlns:a16="http://schemas.microsoft.com/office/drawing/2014/main" val="10013"/>
                  </a:ext>
                </a:extLst>
              </a:tr>
              <a:tr h="293331">
                <a:tc>
                  <a:txBody>
                    <a:bodyPr/>
                    <a:lstStyle/>
                    <a:p>
                      <a:pPr algn="ctr" fontAlgn="b"/>
                      <a:r>
                        <a:rPr lang="en-US" sz="1400" b="0" i="0" u="none" strike="noStrike">
                          <a:solidFill>
                            <a:srgbClr val="000000"/>
                          </a:solidFill>
                          <a:latin typeface="Arial" pitchFamily="34" charset="0"/>
                          <a:cs typeface="Arial" pitchFamily="34" charset="0"/>
                        </a:rPr>
                        <a:t>82.37</a:t>
                      </a:r>
                    </a:p>
                  </a:txBody>
                  <a:tcPr marL="7620" marR="7620" marT="7620" marB="0" anchor="b"/>
                </a:tc>
                <a:tc>
                  <a:txBody>
                    <a:bodyPr/>
                    <a:lstStyle/>
                    <a:p>
                      <a:pPr algn="ctr" fontAlgn="b"/>
                      <a:r>
                        <a:rPr lang="en-US" sz="1400" b="0" i="0" u="none" strike="noStrike">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14"/>
                  </a:ext>
                </a:extLst>
              </a:tr>
              <a:tr h="293331">
                <a:tc>
                  <a:txBody>
                    <a:bodyPr/>
                    <a:lstStyle/>
                    <a:p>
                      <a:pPr algn="ctr" fontAlgn="b"/>
                      <a:r>
                        <a:rPr lang="en-US" sz="1400" b="0" i="0" u="none" strike="noStrike">
                          <a:solidFill>
                            <a:srgbClr val="000000"/>
                          </a:solidFill>
                          <a:latin typeface="Arial" pitchFamily="34" charset="0"/>
                          <a:cs typeface="Arial" pitchFamily="34" charset="0"/>
                        </a:rPr>
                        <a:t>22.32</a:t>
                      </a:r>
                    </a:p>
                  </a:txBody>
                  <a:tcPr marL="7620" marR="7620" marT="7620" marB="0" anchor="b"/>
                </a:tc>
                <a:tc>
                  <a:txBody>
                    <a:bodyPr/>
                    <a:lstStyle/>
                    <a:p>
                      <a:pPr algn="ctr" fontAlgn="b"/>
                      <a:r>
                        <a:rPr lang="en-US" sz="1400" b="0" i="0" u="none" strike="noStrike" dirty="0">
                          <a:solidFill>
                            <a:srgbClr val="000000"/>
                          </a:solidFill>
                          <a:latin typeface="Arial" pitchFamily="34" charset="0"/>
                          <a:cs typeface="Arial" pitchFamily="34" charset="0"/>
                        </a:rPr>
                        <a:t>0.21</a:t>
                      </a:r>
                    </a:p>
                  </a:txBody>
                  <a:tcPr marL="7620" marR="7620" marT="7620" marB="0" anchor="b"/>
                </a:tc>
                <a:extLst>
                  <a:ext uri="{0D108BD9-81ED-4DB2-BD59-A6C34878D82A}">
                    <a16:rowId xmlns:a16="http://schemas.microsoft.com/office/drawing/2014/main" val="10015"/>
                  </a:ext>
                </a:extLst>
              </a:tr>
            </a:tbl>
          </a:graphicData>
        </a:graphic>
      </p:graphicFrame>
      <p:sp>
        <p:nvSpPr>
          <p:cNvPr id="25" name="Rectangle 24"/>
          <p:cNvSpPr/>
          <p:nvPr/>
        </p:nvSpPr>
        <p:spPr>
          <a:xfrm>
            <a:off x="1239556" y="4922844"/>
            <a:ext cx="5125030" cy="307777"/>
          </a:xfrm>
          <a:prstGeom prst="rect">
            <a:avLst/>
          </a:prstGeom>
        </p:spPr>
        <p:txBody>
          <a:bodyPr wrap="square">
            <a:spAutoFit/>
          </a:bodyPr>
          <a:lstStyle/>
          <a:p>
            <a:r>
              <a:rPr lang="en-US" dirty="0"/>
              <a:t>Figure 24 : Intensity </a:t>
            </a:r>
            <a:r>
              <a:rPr lang="en-US" dirty="0" err="1"/>
              <a:t>vs</a:t>
            </a:r>
            <a:r>
              <a:rPr lang="en-US" dirty="0"/>
              <a:t> 2</a:t>
            </a:r>
            <a:r>
              <a:rPr lang="el-GR" dirty="0"/>
              <a:t>θ</a:t>
            </a:r>
            <a:r>
              <a:rPr lang="en-US" dirty="0"/>
              <a:t> graph of MIG welding sample-3</a:t>
            </a:r>
          </a:p>
        </p:txBody>
      </p:sp>
      <p:pic>
        <p:nvPicPr>
          <p:cNvPr id="15362" name="Picture 2"/>
          <p:cNvPicPr>
            <a:picLocks noChangeAspect="1" noChangeArrowheads="1"/>
          </p:cNvPicPr>
          <p:nvPr/>
        </p:nvPicPr>
        <p:blipFill>
          <a:blip r:embed="rId4"/>
          <a:srcRect l="1014" t="3027" r="1353" b="2103"/>
          <a:stretch>
            <a:fillRect/>
          </a:stretch>
        </p:blipFill>
        <p:spPr bwMode="auto">
          <a:xfrm>
            <a:off x="778598" y="932507"/>
            <a:ext cx="5863548" cy="3892990"/>
          </a:xfrm>
          <a:prstGeom prst="rect">
            <a:avLst/>
          </a:prstGeom>
          <a:noFill/>
          <a:ln w="9525">
            <a:noFill/>
            <a:miter lim="800000"/>
            <a:headEnd/>
            <a:tailEnd/>
          </a:ln>
          <a:effectLst/>
        </p:spPr>
      </p:pic>
    </p:spTree>
    <p:extLst>
      <p:ext uri="{BB962C8B-B14F-4D97-AF65-F5344CB8AC3E}">
        <p14:creationId xmlns:p14="http://schemas.microsoft.com/office/powerpoint/2010/main" val="257870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287695711"/>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IN" sz="1400" u="none" strike="noStrike" cap="none" dirty="0">
                          <a:solidFill>
                            <a:srgbClr val="000099"/>
                          </a:solidFill>
                          <a:latin typeface="Arial" panose="020B0604020202020204"/>
                          <a:ea typeface="Arial" panose="020B0604020202020204"/>
                          <a:cs typeface="Arial" panose="020B0604020202020204"/>
                          <a:sym typeface="Arial" panose="020B0604020202020204"/>
                        </a:rPr>
                        <a:t>43</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8" name="Text Placeholder 2">
            <a:extLst>
              <a:ext uri="{FF2B5EF4-FFF2-40B4-BE49-F238E27FC236}">
                <a16:creationId xmlns:a16="http://schemas.microsoft.com/office/drawing/2014/main" id="{1D38404E-C40D-46BE-970D-833D0B4D79D4}"/>
              </a:ext>
            </a:extLst>
          </p:cNvPr>
          <p:cNvSpPr>
            <a:spLocks noGrp="1"/>
          </p:cNvSpPr>
          <p:nvPr>
            <p:ph type="body" idx="1"/>
          </p:nvPr>
        </p:nvSpPr>
        <p:spPr>
          <a:xfrm>
            <a:off x="487885" y="595489"/>
            <a:ext cx="8871794" cy="5632311"/>
          </a:xfrm>
        </p:spPr>
        <p:txBody>
          <a:bodyPr/>
          <a:lstStyle/>
          <a:p>
            <a:pPr algn="ctr"/>
            <a:r>
              <a:rPr lang="en-US" sz="3600" b="1" dirty="0"/>
              <a:t>References</a:t>
            </a:r>
          </a:p>
          <a:p>
            <a:endParaRPr lang="en-US" sz="2400" dirty="0"/>
          </a:p>
          <a:p>
            <a:pPr marL="463550" indent="-285750" algn="just">
              <a:buFont typeface="Arial" panose="020B0604020202020204" pitchFamily="34" charset="0"/>
              <a:buChar char="•"/>
            </a:pPr>
            <a:r>
              <a:rPr lang="en-US" dirty="0"/>
              <a:t>Rao P N, “Manufacturing Technology” Tata McGraw Hill Publishing Co. Ltd., Volume 1, New Delhi,2010.</a:t>
            </a:r>
          </a:p>
          <a:p>
            <a:pPr marL="463550" indent="-285750" algn="just">
              <a:buFont typeface="Arial" panose="020B0604020202020204" pitchFamily="34" charset="0"/>
              <a:buChar char="•"/>
            </a:pPr>
            <a:r>
              <a:rPr lang="en-IN" dirty="0"/>
              <a:t>M.J. Torkamany, S. </a:t>
            </a:r>
            <a:r>
              <a:rPr lang="en-IN" dirty="0" err="1"/>
              <a:t>Tahamtan</a:t>
            </a:r>
            <a:r>
              <a:rPr lang="en-IN" dirty="0"/>
              <a:t>, J. </a:t>
            </a:r>
            <a:r>
              <a:rPr lang="en-IN" dirty="0" err="1"/>
              <a:t>Sabbaghzadeh</a:t>
            </a:r>
            <a:r>
              <a:rPr lang="en-IN" dirty="0"/>
              <a:t>, Dissimilar welding of carbon steel to 5754 </a:t>
            </a:r>
            <a:r>
              <a:rPr lang="en-IN" dirty="0" err="1"/>
              <a:t>aluminum</a:t>
            </a:r>
            <a:r>
              <a:rPr lang="en-IN" dirty="0"/>
              <a:t> alloy by Nd: YAG pulsed laser, Mater. Des. 31 (2010) 458–465.</a:t>
            </a:r>
          </a:p>
          <a:p>
            <a:pPr marL="463550" indent="-285750" algn="just">
              <a:buFont typeface="Arial" panose="020B0604020202020204" pitchFamily="34" charset="0"/>
              <a:buChar char="•"/>
            </a:pPr>
            <a:r>
              <a:rPr lang="en-IN" dirty="0"/>
              <a:t>J.L. Song, S.B. Lin, C.L. Yang, C.L. Fan, Effects of Si additions on intermetallic compound layer of </a:t>
            </a:r>
            <a:r>
              <a:rPr lang="en-IN" dirty="0" err="1"/>
              <a:t>aluminum</a:t>
            </a:r>
            <a:r>
              <a:rPr lang="en-IN" dirty="0"/>
              <a:t>-steel TIG welding–brazing joint, J. Alloys Compd. 488 (2009) 217–222.</a:t>
            </a:r>
          </a:p>
          <a:p>
            <a:pPr marL="463550" indent="-285750" algn="just">
              <a:buFont typeface="Arial" panose="020B0604020202020204" pitchFamily="34" charset="0"/>
              <a:buChar char="•"/>
            </a:pPr>
            <a:r>
              <a:rPr lang="en-IN" dirty="0"/>
              <a:t>J.L. Song, S.B. Lin, C.L. Yang, C.L. Fan, </a:t>
            </a:r>
            <a:r>
              <a:rPr lang="en-IN" dirty="0" err="1"/>
              <a:t>Brazability</a:t>
            </a:r>
            <a:r>
              <a:rPr lang="en-IN" dirty="0"/>
              <a:t> of dissimilar metals tungsten inert gas butt welding–brazing between </a:t>
            </a:r>
            <a:r>
              <a:rPr lang="en-IN" dirty="0" err="1"/>
              <a:t>aluminum</a:t>
            </a:r>
            <a:r>
              <a:rPr lang="en-IN" dirty="0"/>
              <a:t> alloy and stainless steel with Al–Cu filler metal, J. Alloys Compd. 488 (2009) 217–222.</a:t>
            </a:r>
          </a:p>
          <a:p>
            <a:pPr marL="463550" indent="-285750" algn="just">
              <a:buFont typeface="Arial" panose="020B0604020202020204" pitchFamily="34" charset="0"/>
              <a:buChar char="•"/>
            </a:pPr>
            <a:r>
              <a:rPr lang="en-IN" dirty="0"/>
              <a:t>C. </a:t>
            </a:r>
            <a:r>
              <a:rPr lang="en-IN" dirty="0" err="1"/>
              <a:t>Dharmendraa</a:t>
            </a:r>
            <a:r>
              <a:rPr lang="en-IN" dirty="0"/>
              <a:t>, K.P. </a:t>
            </a:r>
            <a:r>
              <a:rPr lang="en-IN" dirty="0" err="1"/>
              <a:t>Raoa</a:t>
            </a:r>
            <a:r>
              <a:rPr lang="en-IN" dirty="0"/>
              <a:t>, J. </a:t>
            </a:r>
            <a:r>
              <a:rPr lang="en-IN" dirty="0" err="1"/>
              <a:t>Wildenb</a:t>
            </a:r>
            <a:r>
              <a:rPr lang="en-IN" dirty="0"/>
              <a:t>, S. Reich, </a:t>
            </a:r>
            <a:r>
              <a:rPr lang="en-US" dirty="0"/>
              <a:t>Study on laser welding–brazing of zinc coated steel to aluminum alloy with a zinc based filler, </a:t>
            </a:r>
            <a:r>
              <a:rPr lang="en-IN" dirty="0"/>
              <a:t>A 528 (2011) 1497–1503.</a:t>
            </a:r>
          </a:p>
          <a:p>
            <a:pPr marL="463550" indent="-285750" algn="just">
              <a:buFont typeface="Arial" panose="020B0604020202020204" pitchFamily="34" charset="0"/>
              <a:buChar char="•"/>
            </a:pPr>
            <a:r>
              <a:rPr lang="en-IN" dirty="0" err="1"/>
              <a:t>Junhao</a:t>
            </a:r>
            <a:r>
              <a:rPr lang="en-IN" dirty="0"/>
              <a:t> Sun, Qi Yan, Wei Gao, Jian Huang, </a:t>
            </a:r>
            <a:r>
              <a:rPr lang="en-US" dirty="0"/>
              <a:t>Investigation of laser welding on butt joints of Al/steel dissimilar materials, </a:t>
            </a:r>
            <a:r>
              <a:rPr lang="en-IN" dirty="0"/>
              <a:t>83 (2015) 120–128.</a:t>
            </a:r>
          </a:p>
          <a:p>
            <a:pPr marL="177800" indent="0"/>
            <a:r>
              <a:rPr lang="en-US" dirty="0"/>
              <a:t> </a:t>
            </a:r>
            <a:endParaRPr lang="en-IN" dirty="0"/>
          </a:p>
        </p:txBody>
      </p:sp>
    </p:spTree>
    <p:extLst>
      <p:ext uri="{BB962C8B-B14F-4D97-AF65-F5344CB8AC3E}">
        <p14:creationId xmlns:p14="http://schemas.microsoft.com/office/powerpoint/2010/main" val="2978109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984348432"/>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IN" sz="1400" u="none" strike="noStrike" cap="none" dirty="0">
                          <a:solidFill>
                            <a:srgbClr val="000099"/>
                          </a:solidFill>
                          <a:latin typeface="Arial" panose="020B0604020202020204"/>
                          <a:ea typeface="Arial" panose="020B0604020202020204"/>
                          <a:cs typeface="Arial" panose="020B0604020202020204"/>
                          <a:sym typeface="Arial" panose="020B0604020202020204"/>
                        </a:rPr>
                        <a:t>44</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14/03</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2" name="Rectangle 1">
            <a:extLst>
              <a:ext uri="{FF2B5EF4-FFF2-40B4-BE49-F238E27FC236}">
                <a16:creationId xmlns:a16="http://schemas.microsoft.com/office/drawing/2014/main" id="{6340C38A-6A7E-4278-8A23-3549B357692C}"/>
              </a:ext>
            </a:extLst>
          </p:cNvPr>
          <p:cNvSpPr/>
          <p:nvPr/>
        </p:nvSpPr>
        <p:spPr>
          <a:xfrm>
            <a:off x="515850" y="552847"/>
            <a:ext cx="8874300" cy="3139321"/>
          </a:xfrm>
          <a:prstGeom prst="rect">
            <a:avLst/>
          </a:prstGeom>
        </p:spPr>
        <p:txBody>
          <a:bodyPr wrap="square">
            <a:spAutoFit/>
          </a:bodyPr>
          <a:lstStyle/>
          <a:p>
            <a:pPr algn="ctr"/>
            <a:r>
              <a:rPr lang="en-US" sz="3600" b="1" dirty="0"/>
              <a:t>References</a:t>
            </a:r>
          </a:p>
          <a:p>
            <a:endParaRPr lang="en-US" sz="1800" dirty="0"/>
          </a:p>
          <a:p>
            <a:pPr marL="463550" indent="-285750" algn="just">
              <a:buFont typeface="Arial" panose="020B0604020202020204" pitchFamily="34" charset="0"/>
              <a:buChar char="•"/>
            </a:pPr>
            <a:r>
              <a:rPr lang="pt-BR" sz="1800" dirty="0"/>
              <a:t>A.S. Elmesalamy, J.A. Francis, L. Li, </a:t>
            </a:r>
            <a:r>
              <a:rPr lang="en-US" sz="1800" dirty="0"/>
              <a:t>A Comparison of Residual Stresses in Multi Pass Narrow Gap Laser Welds and Gas-Tungsten Arc Welds in AISI 316L Stainless Steel, </a:t>
            </a:r>
            <a:r>
              <a:rPr lang="en-IN" sz="1800" dirty="0"/>
              <a:t>10.1016/j.ijpvp.2013.11.002</a:t>
            </a:r>
            <a:r>
              <a:rPr lang="en-US" sz="1800" dirty="0"/>
              <a:t>.</a:t>
            </a:r>
          </a:p>
          <a:p>
            <a:pPr marL="463550" indent="-285750" algn="just">
              <a:buFont typeface="Arial" panose="020B0604020202020204" pitchFamily="34" charset="0"/>
              <a:buChar char="•"/>
            </a:pPr>
            <a:r>
              <a:rPr lang="en-IN" sz="1800" dirty="0"/>
              <a:t>Seiji Katayama, Sung-Min </a:t>
            </a:r>
            <a:r>
              <a:rPr lang="en-IN" sz="1800" dirty="0" err="1"/>
              <a:t>Joo</a:t>
            </a:r>
            <a:r>
              <a:rPr lang="en-IN" sz="1800" dirty="0"/>
              <a:t>, Masami </a:t>
            </a:r>
            <a:r>
              <a:rPr lang="en-IN" sz="1800" dirty="0" err="1"/>
              <a:t>Mizutani</a:t>
            </a:r>
            <a:r>
              <a:rPr lang="en-IN" sz="1800" dirty="0"/>
              <a:t> and Han-Sur Bang, </a:t>
            </a:r>
            <a:r>
              <a:rPr lang="en-US" sz="1800" dirty="0"/>
              <a:t>Laser Weldability of Aluminum Alloy and Steel, </a:t>
            </a:r>
            <a:r>
              <a:rPr lang="nl-NL" sz="1800" dirty="0"/>
              <a:t>Vol 502 (2005) pp 481- 486.</a:t>
            </a:r>
            <a:endParaRPr lang="en-US" sz="1800" dirty="0"/>
          </a:p>
          <a:p>
            <a:pPr marL="463550" indent="-285750" algn="just">
              <a:buFont typeface="Arial" panose="020B0604020202020204" pitchFamily="34" charset="0"/>
              <a:buChar char="•"/>
            </a:pPr>
            <a:r>
              <a:rPr lang="en-IN" sz="1800" dirty="0"/>
              <a:t>M </a:t>
            </a:r>
            <a:r>
              <a:rPr lang="en-IN" sz="1800" dirty="0" err="1"/>
              <a:t>Kutsuna</a:t>
            </a:r>
            <a:r>
              <a:rPr lang="en-IN" sz="1800" dirty="0"/>
              <a:t> , N </a:t>
            </a:r>
            <a:r>
              <a:rPr lang="en-IN" sz="1800" dirty="0" err="1"/>
              <a:t>Yamagami</a:t>
            </a:r>
            <a:r>
              <a:rPr lang="en-IN" sz="1800" dirty="0"/>
              <a:t> , M J Rathod &amp; H Y Azar Ammar, </a:t>
            </a:r>
            <a:r>
              <a:rPr lang="en-US" sz="1800" dirty="0"/>
              <a:t>Laser roll welding for joining of low-carbon steels to aluminium alloys.</a:t>
            </a:r>
          </a:p>
          <a:p>
            <a:pPr marL="4635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55973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281774765"/>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30</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3" name="TextBox 2">
            <a:extLst>
              <a:ext uri="{FF2B5EF4-FFF2-40B4-BE49-F238E27FC236}">
                <a16:creationId xmlns:a16="http://schemas.microsoft.com/office/drawing/2014/main" id="{CD07E891-87AF-47F2-9E3F-87FACDC8A459}"/>
              </a:ext>
            </a:extLst>
          </p:cNvPr>
          <p:cNvSpPr txBox="1"/>
          <p:nvPr/>
        </p:nvSpPr>
        <p:spPr>
          <a:xfrm>
            <a:off x="699263" y="618366"/>
            <a:ext cx="8496300" cy="5447645"/>
          </a:xfrm>
          <a:prstGeom prst="rect">
            <a:avLst/>
          </a:prstGeom>
          <a:noFill/>
        </p:spPr>
        <p:txBody>
          <a:bodyPr wrap="square" rtlCol="0">
            <a:spAutoFit/>
          </a:bodyPr>
          <a:lstStyle/>
          <a:p>
            <a:pPr algn="ctr"/>
            <a:r>
              <a:rPr lang="en-US" sz="2400" b="1" dirty="0"/>
              <a:t>COMPOSITION TABLE</a:t>
            </a:r>
          </a:p>
          <a:p>
            <a:pPr algn="ctr"/>
            <a:endParaRPr lang="en-US" sz="2400" b="1" dirty="0"/>
          </a:p>
          <a:p>
            <a:pPr algn="ctr"/>
            <a:endParaRPr lang="en-US" sz="2400" b="1" dirty="0"/>
          </a:p>
          <a:p>
            <a:pPr algn="ctr"/>
            <a:endParaRPr lang="en-US" sz="2400" b="1" dirty="0"/>
          </a:p>
          <a:p>
            <a:pPr algn="ctr"/>
            <a:endParaRPr lang="en-US" sz="2400" b="1" dirty="0"/>
          </a:p>
          <a:p>
            <a:pPr algn="ctr"/>
            <a:endParaRPr lang="en-US" sz="2400" b="1" dirty="0"/>
          </a:p>
          <a:p>
            <a:pPr algn="ctr"/>
            <a:endParaRPr lang="en-US" sz="2400" b="1" dirty="0"/>
          </a:p>
          <a:p>
            <a:pPr algn="ctr"/>
            <a:endParaRPr lang="en-US" sz="2400" b="1" dirty="0"/>
          </a:p>
          <a:p>
            <a:pPr algn="ctr"/>
            <a:endParaRPr lang="en-US" sz="1800" dirty="0"/>
          </a:p>
          <a:p>
            <a:pPr algn="ctr"/>
            <a:endParaRPr lang="en-US" sz="1800" dirty="0"/>
          </a:p>
          <a:p>
            <a:pPr algn="ctr"/>
            <a:endParaRPr lang="en-US" sz="1800" dirty="0"/>
          </a:p>
          <a:p>
            <a:pPr algn="ctr"/>
            <a:endParaRPr lang="en-US" sz="1800" dirty="0"/>
          </a:p>
          <a:p>
            <a:pPr algn="ctr"/>
            <a:r>
              <a:rPr lang="en-US" sz="1800" dirty="0"/>
              <a:t>Table 1 : Showing the composition of aluminium alloy and steel alloy</a:t>
            </a:r>
          </a:p>
          <a:p>
            <a:pPr algn="ctr"/>
            <a:endParaRPr lang="en-US" sz="1800" dirty="0"/>
          </a:p>
          <a:p>
            <a:r>
              <a:rPr lang="en-US" sz="1800" b="1" baseline="30000" dirty="0"/>
              <a:t>*</a:t>
            </a:r>
            <a:r>
              <a:rPr lang="en-US" sz="1800" b="1" dirty="0"/>
              <a:t> </a:t>
            </a:r>
            <a:r>
              <a:rPr lang="en-US" sz="1800" dirty="0"/>
              <a:t>From journal paper </a:t>
            </a:r>
            <a:r>
              <a:rPr lang="en-US" sz="1800" b="1" dirty="0"/>
              <a:t>“</a:t>
            </a:r>
            <a:r>
              <a:rPr lang="en-US" sz="1800" dirty="0"/>
              <a:t>Investigation of laser welding on butt joints of Al/steel dissimilar materials</a:t>
            </a:r>
            <a:r>
              <a:rPr lang="en-US" sz="1800" b="1" dirty="0"/>
              <a:t>”</a:t>
            </a:r>
          </a:p>
          <a:p>
            <a:r>
              <a:rPr lang="en-IN" sz="1800" b="1" baseline="30000" dirty="0"/>
              <a:t>y</a:t>
            </a:r>
          </a:p>
        </p:txBody>
      </p:sp>
      <p:pic>
        <p:nvPicPr>
          <p:cNvPr id="23" name="Picture 22">
            <a:extLst>
              <a:ext uri="{FF2B5EF4-FFF2-40B4-BE49-F238E27FC236}">
                <a16:creationId xmlns:a16="http://schemas.microsoft.com/office/drawing/2014/main" id="{EF8A64DD-2B20-4204-B776-9CB341898F8C}"/>
              </a:ext>
            </a:extLst>
          </p:cNvPr>
          <p:cNvPicPr>
            <a:picLocks noChangeAspect="1"/>
          </p:cNvPicPr>
          <p:nvPr/>
        </p:nvPicPr>
        <p:blipFill>
          <a:blip r:embed="rId4"/>
          <a:stretch>
            <a:fillRect/>
          </a:stretch>
        </p:blipFill>
        <p:spPr>
          <a:xfrm>
            <a:off x="381204" y="1294046"/>
            <a:ext cx="9143592" cy="3067527"/>
          </a:xfrm>
          <a:prstGeom prst="rect">
            <a:avLst/>
          </a:prstGeom>
        </p:spPr>
      </p:pic>
    </p:spTree>
    <p:extLst>
      <p:ext uri="{BB962C8B-B14F-4D97-AF65-F5344CB8AC3E}">
        <p14:creationId xmlns:p14="http://schemas.microsoft.com/office/powerpoint/2010/main" val="3911857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81300"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24</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578706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25</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8" name="Text Placeholder 2">
            <a:extLst>
              <a:ext uri="{FF2B5EF4-FFF2-40B4-BE49-F238E27FC236}">
                <a16:creationId xmlns:a16="http://schemas.microsoft.com/office/drawing/2014/main" id="{D85ED29D-D69B-4859-A82F-EBC62BF821A7}"/>
              </a:ext>
            </a:extLst>
          </p:cNvPr>
          <p:cNvSpPr>
            <a:spLocks noGrp="1"/>
          </p:cNvSpPr>
          <p:nvPr>
            <p:ph type="body" idx="1"/>
          </p:nvPr>
        </p:nvSpPr>
        <p:spPr>
          <a:xfrm>
            <a:off x="618067" y="950429"/>
            <a:ext cx="8610600" cy="2123658"/>
          </a:xfrm>
        </p:spPr>
        <p:txBody>
          <a:bodyPr/>
          <a:lstStyle/>
          <a:p>
            <a:pPr algn="ctr"/>
            <a:r>
              <a:rPr lang="en-US" sz="2400" dirty="0"/>
              <a:t>Applications</a:t>
            </a:r>
          </a:p>
          <a:p>
            <a:pPr algn="ctr"/>
            <a:endParaRPr lang="en-US" sz="2400" dirty="0"/>
          </a:p>
          <a:p>
            <a:r>
              <a:rPr lang="en-US" dirty="0"/>
              <a:t>The motive for efficient joining of Al alloy and steel mainly arises from the</a:t>
            </a:r>
          </a:p>
          <a:p>
            <a:r>
              <a:rPr lang="en-US" dirty="0"/>
              <a:t>need for weight reduction in view of enhancing energy efficiency and reducing</a:t>
            </a:r>
          </a:p>
          <a:p>
            <a:r>
              <a:rPr lang="en-US" dirty="0"/>
              <a:t>the adverse impact on environment in automotive and marine sectors. It also</a:t>
            </a:r>
          </a:p>
          <a:p>
            <a:r>
              <a:rPr lang="en-US" dirty="0"/>
              <a:t>finds applications in process industries, space crafts, locomotives and</a:t>
            </a:r>
          </a:p>
          <a:p>
            <a:r>
              <a:rPr lang="en-US" dirty="0"/>
              <a:t>cryogenics</a:t>
            </a:r>
            <a:endParaRPr 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704806441"/>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5</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9" name="Text Placeholder 2"/>
          <p:cNvSpPr>
            <a:spLocks noGrp="1"/>
          </p:cNvSpPr>
          <p:nvPr>
            <p:ph type="body" idx="1"/>
          </p:nvPr>
        </p:nvSpPr>
        <p:spPr>
          <a:xfrm>
            <a:off x="522611" y="1194530"/>
            <a:ext cx="8860778" cy="4431983"/>
          </a:xfrm>
        </p:spPr>
        <p:txBody>
          <a:bodyPr/>
          <a:lstStyle/>
          <a:p>
            <a:pPr algn="just"/>
            <a:endParaRPr lang="en-US" b="1" dirty="0"/>
          </a:p>
          <a:p>
            <a:pPr algn="just"/>
            <a:r>
              <a:rPr lang="en-US" b="1" dirty="0"/>
              <a:t>LASER WELDABILITY OF ALUMINUM ALLOY AND STEEL</a:t>
            </a:r>
          </a:p>
          <a:p>
            <a:pPr algn="just"/>
            <a:endParaRPr lang="en-US" b="1" dirty="0"/>
          </a:p>
          <a:p>
            <a:pPr algn="just"/>
            <a:r>
              <a:rPr lang="en-US" b="1" dirty="0"/>
              <a:t>Author: </a:t>
            </a:r>
            <a:r>
              <a:rPr lang="en-IN" dirty="0"/>
              <a:t>Seiji Katayama</a:t>
            </a:r>
            <a:r>
              <a:rPr lang="en-US" dirty="0"/>
              <a:t> et al., 2005</a:t>
            </a:r>
          </a:p>
          <a:p>
            <a:pPr algn="just"/>
            <a:endParaRPr lang="en-US" dirty="0"/>
          </a:p>
          <a:p>
            <a:pPr marL="541338" indent="-269875" algn="just">
              <a:buFont typeface="Arial" pitchFamily="34" charset="0"/>
              <a:buChar char="•"/>
            </a:pPr>
            <a:r>
              <a:rPr lang="en-US" dirty="0"/>
              <a:t>One-pass welding of butt and lap joint, or two or three passes welding of lap joints was performed to produce dissimilar welds between steel and aluminium.</a:t>
            </a:r>
          </a:p>
          <a:p>
            <a:pPr marL="541338" indent="-269875" algn="just"/>
            <a:endParaRPr lang="en-US" b="1" dirty="0"/>
          </a:p>
          <a:p>
            <a:pPr marL="541338" indent="-269875" algn="just">
              <a:buFont typeface="Arial" pitchFamily="34" charset="0"/>
              <a:buChar char="•"/>
            </a:pPr>
            <a:r>
              <a:rPr lang="en-US" dirty="0"/>
              <a:t>It was confirmed that one-pass welding process of butt- and lap-joint was feasible in producing Fe and Al dissimilar welds.</a:t>
            </a:r>
          </a:p>
          <a:p>
            <a:pPr marL="541338" indent="-269875" algn="just">
              <a:buFont typeface="Arial" pitchFamily="34" charset="0"/>
              <a:buChar char="•"/>
            </a:pPr>
            <a:endParaRPr lang="en-US" dirty="0"/>
          </a:p>
          <a:p>
            <a:pPr marL="541338" indent="-269875" algn="just">
              <a:buFont typeface="Arial" pitchFamily="34" charset="0"/>
              <a:buChar char="•"/>
            </a:pPr>
            <a:r>
              <a:rPr lang="en-US" dirty="0"/>
              <a:t>It was found that this unique butt- and lap-one-pass weld joint possessed relatively high strength. </a:t>
            </a:r>
          </a:p>
          <a:p>
            <a:pPr marL="541338" indent="-269875" algn="just"/>
            <a:endParaRPr lang="en-US" dirty="0"/>
          </a:p>
          <a:p>
            <a:pPr marL="541338" indent="-269875" algn="just">
              <a:buFont typeface="Arial" pitchFamily="34" charset="0"/>
              <a:buChar char="•"/>
            </a:pPr>
            <a:r>
              <a:rPr lang="en-US" dirty="0"/>
              <a:t>The joint strength increased with an increase in the number of weld bead passes, and a higher strength was achieved at the wider space between weld passes..</a:t>
            </a:r>
          </a:p>
        </p:txBody>
      </p:sp>
      <p:sp>
        <p:nvSpPr>
          <p:cNvPr id="23" name="TextBox 22">
            <a:extLst>
              <a:ext uri="{FF2B5EF4-FFF2-40B4-BE49-F238E27FC236}">
                <a16:creationId xmlns:a16="http://schemas.microsoft.com/office/drawing/2014/main" id="{67632A2C-70A0-4AFB-969C-660BEC3ADD8D}"/>
              </a:ext>
            </a:extLst>
          </p:cNvPr>
          <p:cNvSpPr txBox="1"/>
          <p:nvPr/>
        </p:nvSpPr>
        <p:spPr>
          <a:xfrm>
            <a:off x="536400" y="496128"/>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852682198"/>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6</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8" name="Text Placeholder 2"/>
          <p:cNvSpPr>
            <a:spLocks noGrp="1"/>
          </p:cNvSpPr>
          <p:nvPr>
            <p:ph type="body" idx="1"/>
          </p:nvPr>
        </p:nvSpPr>
        <p:spPr>
          <a:xfrm>
            <a:off x="635899" y="1316614"/>
            <a:ext cx="8634202" cy="4431983"/>
          </a:xfrm>
        </p:spPr>
        <p:txBody>
          <a:bodyPr/>
          <a:lstStyle/>
          <a:p>
            <a:pPr algn="just"/>
            <a:endParaRPr lang="en-US" b="1" dirty="0"/>
          </a:p>
          <a:p>
            <a:pPr marL="269875" indent="0" algn="just"/>
            <a:r>
              <a:rPr lang="en-US" b="1" dirty="0"/>
              <a:t>INVESTIGATION OF LASER WELDING ON BUTT JOINTS OF ALUMINIUM  STEEL DISSIMILAR MATERIAL</a:t>
            </a:r>
          </a:p>
          <a:p>
            <a:pPr algn="just"/>
            <a:endParaRPr lang="en-US" b="1" dirty="0"/>
          </a:p>
          <a:p>
            <a:pPr algn="just"/>
            <a:r>
              <a:rPr lang="en-US" b="1" dirty="0"/>
              <a:t>Author : </a:t>
            </a:r>
            <a:r>
              <a:rPr lang="en-IN" dirty="0"/>
              <a:t>Junhao Sun, Qi Yan</a:t>
            </a:r>
            <a:r>
              <a:rPr lang="en-US" b="1" dirty="0"/>
              <a:t> </a:t>
            </a:r>
            <a:r>
              <a:rPr lang="en-US" dirty="0"/>
              <a:t>et al., 2018</a:t>
            </a:r>
          </a:p>
          <a:p>
            <a:pPr algn="just"/>
            <a:endParaRPr lang="en-US" dirty="0"/>
          </a:p>
          <a:p>
            <a:pPr marL="514350" indent="-285750" algn="just">
              <a:buFont typeface="Arial" panose="020B0604020202020204" pitchFamily="34" charset="0"/>
              <a:buChar char="•"/>
            </a:pPr>
            <a:r>
              <a:rPr lang="en-US" dirty="0"/>
              <a:t>Feasible to join aluminum alloy to steel in butt joints using laser welding–brazing method with ER4043 as filler wire. </a:t>
            </a:r>
          </a:p>
          <a:p>
            <a:pPr marL="514350" indent="-285750" algn="just">
              <a:buFont typeface="Arial" panose="020B0604020202020204" pitchFamily="34" charset="0"/>
              <a:buChar char="•"/>
            </a:pPr>
            <a:endParaRPr lang="en-US" dirty="0"/>
          </a:p>
          <a:p>
            <a:pPr marL="514350" indent="-285750" algn="just">
              <a:buFont typeface="Arial" panose="020B0604020202020204" pitchFamily="34" charset="0"/>
              <a:buChar char="•"/>
            </a:pPr>
            <a:r>
              <a:rPr lang="en-US" dirty="0"/>
              <a:t>Better appearance weld can be achieved when a laser power of 3.05 kW, a wire feed speed of 6 m/min and a deviation distance of 0.5 mm were adopted for a plate thickness of 2.5 mm.</a:t>
            </a:r>
          </a:p>
          <a:p>
            <a:pPr marL="514350" indent="-285750" algn="just">
              <a:buFont typeface="Arial" panose="020B0604020202020204" pitchFamily="34" charset="0"/>
              <a:buChar char="•"/>
            </a:pPr>
            <a:endParaRPr lang="en-US" dirty="0"/>
          </a:p>
          <a:p>
            <a:pPr marL="514350" indent="-285750" algn="just">
              <a:buFont typeface="Arial" panose="020B0604020202020204" pitchFamily="34" charset="0"/>
              <a:buChar char="•"/>
            </a:pPr>
            <a:r>
              <a:rPr lang="en-US" dirty="0"/>
              <a:t>All the joints failed at the brazing interface during tensile tests, and the maximum tensile strength of almost 120 MPa can be achieved for butt joints.</a:t>
            </a:r>
          </a:p>
          <a:p>
            <a:pPr algn="just"/>
            <a:endParaRPr lang="en-US" dirty="0"/>
          </a:p>
        </p:txBody>
      </p:sp>
      <p:sp>
        <p:nvSpPr>
          <p:cNvPr id="19" name="TextBox 18">
            <a:extLst>
              <a:ext uri="{FF2B5EF4-FFF2-40B4-BE49-F238E27FC236}">
                <a16:creationId xmlns:a16="http://schemas.microsoft.com/office/drawing/2014/main" id="{97A9844C-0ABD-4666-BC88-A2DC6FEBD5E4}"/>
              </a:ext>
            </a:extLst>
          </p:cNvPr>
          <p:cNvSpPr txBox="1"/>
          <p:nvPr/>
        </p:nvSpPr>
        <p:spPr>
          <a:xfrm>
            <a:off x="519467" y="637436"/>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1261916462"/>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7</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9" name="Rectangle 18"/>
          <p:cNvSpPr/>
          <p:nvPr/>
        </p:nvSpPr>
        <p:spPr>
          <a:xfrm>
            <a:off x="465667" y="1666319"/>
            <a:ext cx="8974667" cy="4801314"/>
          </a:xfrm>
          <a:prstGeom prst="rect">
            <a:avLst/>
          </a:prstGeom>
        </p:spPr>
        <p:txBody>
          <a:bodyPr wrap="square">
            <a:spAutoFit/>
          </a:bodyPr>
          <a:lstStyle/>
          <a:p>
            <a:pPr algn="just"/>
            <a:r>
              <a:rPr lang="en-US" sz="1800" b="1" dirty="0"/>
              <a:t>EFFECT MICROSTRUCTURES AND PROPERTIES OF WELDED JOINT OF ALUMINUM ALLOY TO GALVANIZED STEEL BY ND : YAG LASER AND MIG ARC HYBRID BRAZING-FUSION WELDING</a:t>
            </a:r>
          </a:p>
          <a:p>
            <a:pPr algn="just"/>
            <a:endParaRPr lang="en-US" sz="1800" b="1" dirty="0"/>
          </a:p>
          <a:p>
            <a:pPr algn="just"/>
            <a:r>
              <a:rPr lang="en-US" sz="1800" b="1" dirty="0"/>
              <a:t>Author : </a:t>
            </a:r>
            <a:r>
              <a:rPr lang="en-IN" sz="1800" dirty="0"/>
              <a:t>Guo-</a:t>
            </a:r>
            <a:r>
              <a:rPr lang="en-IN" sz="1800" dirty="0" err="1"/>
              <a:t>liang</a:t>
            </a:r>
            <a:r>
              <a:rPr lang="en-IN" sz="1800" dirty="0"/>
              <a:t> QIN et al., 2014</a:t>
            </a:r>
          </a:p>
          <a:p>
            <a:pPr algn="just"/>
            <a:endParaRPr lang="en-US" sz="1800" dirty="0"/>
          </a:p>
          <a:p>
            <a:pPr marL="285750" indent="-285750" algn="just">
              <a:buFont typeface="Arial" panose="020B0604020202020204" pitchFamily="34" charset="0"/>
              <a:buChar char="•"/>
            </a:pPr>
            <a:r>
              <a:rPr lang="en-IN" sz="1800" dirty="0"/>
              <a:t>6013-T4 aluminium alloy was joined to galvanized steel plate by large spot laser and MIG arc hybrid brazing−fusion welding process with ER4043 filler wire of 1.2 mm diameter. </a:t>
            </a:r>
          </a:p>
          <a:p>
            <a:pPr marL="285750" indent="-285750" algn="just">
              <a:buFont typeface="Arial" panose="020B0604020202020204" pitchFamily="34" charset="0"/>
              <a:buChar char="•"/>
            </a:pPr>
            <a:endParaRPr lang="en-IN" sz="1800" dirty="0"/>
          </a:p>
          <a:p>
            <a:pPr marL="285750" indent="-285750" algn="just">
              <a:buFont typeface="Arial" panose="020B0604020202020204" pitchFamily="34" charset="0"/>
              <a:buChar char="•"/>
            </a:pPr>
            <a:r>
              <a:rPr lang="en-US" sz="1800" dirty="0"/>
              <a:t>The tensile strength of joint firstly increases to the maximum and then decreases as the welding current and laser power increase, and the highest tensile strength of the joint can reach up to 247.3 MPa, which is 85% of that of the base metal of 6013-T4 aluminum alloy.</a:t>
            </a:r>
            <a:endParaRPr lang="en-IN" sz="1800" dirty="0"/>
          </a:p>
          <a:p>
            <a:pPr marL="285750" indent="-285750" algn="just">
              <a:buFont typeface="Arial" panose="020B0604020202020204" pitchFamily="34" charset="0"/>
              <a:buChar char="•"/>
            </a:pPr>
            <a:endParaRPr lang="en-US" sz="1800" b="1" dirty="0"/>
          </a:p>
          <a:p>
            <a:pPr algn="just"/>
            <a:endParaRPr lang="en-US" sz="1800" b="1" dirty="0"/>
          </a:p>
          <a:p>
            <a:pPr marL="285750" indent="-285750" algn="just">
              <a:buFont typeface="Arial" panose="020B0604020202020204" pitchFamily="34" charset="0"/>
              <a:buChar char="•"/>
            </a:pPr>
            <a:endParaRPr lang="en-US" sz="1800" b="1" dirty="0"/>
          </a:p>
        </p:txBody>
      </p:sp>
      <p:sp>
        <p:nvSpPr>
          <p:cNvPr id="23" name="TextBox 22">
            <a:extLst>
              <a:ext uri="{FF2B5EF4-FFF2-40B4-BE49-F238E27FC236}">
                <a16:creationId xmlns:a16="http://schemas.microsoft.com/office/drawing/2014/main" id="{0C2CC872-4150-470F-9E65-16802C06314D}"/>
              </a:ext>
            </a:extLst>
          </p:cNvPr>
          <p:cNvSpPr txBox="1"/>
          <p:nvPr/>
        </p:nvSpPr>
        <p:spPr>
          <a:xfrm>
            <a:off x="519467" y="637436"/>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502106399"/>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8</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23" name="Text Placeholder 2"/>
          <p:cNvSpPr>
            <a:spLocks noGrp="1"/>
          </p:cNvSpPr>
          <p:nvPr>
            <p:ph type="body" idx="1"/>
          </p:nvPr>
        </p:nvSpPr>
        <p:spPr>
          <a:xfrm>
            <a:off x="591393" y="1435173"/>
            <a:ext cx="8723214" cy="3662541"/>
          </a:xfrm>
        </p:spPr>
        <p:txBody>
          <a:bodyPr/>
          <a:lstStyle/>
          <a:p>
            <a:pPr algn="just"/>
            <a:endParaRPr lang="en-US" sz="2000" b="1" dirty="0"/>
          </a:p>
          <a:p>
            <a:pPr marL="269875" indent="0" algn="just"/>
            <a:r>
              <a:rPr lang="en-US" b="1" dirty="0"/>
              <a:t>DISSIMILAR METAL JOINING OF ALUMINUM TO STEEL BY MIG ARC BRAZING USING FLUX CORED WIRE</a:t>
            </a:r>
          </a:p>
          <a:p>
            <a:pPr algn="just"/>
            <a:endParaRPr lang="en-US" sz="2000" b="1" dirty="0"/>
          </a:p>
          <a:p>
            <a:pPr algn="just"/>
            <a:r>
              <a:rPr lang="en-US" b="1" dirty="0"/>
              <a:t>Author : </a:t>
            </a:r>
            <a:r>
              <a:rPr lang="en-US" dirty="0"/>
              <a:t>Taichi Murakami et al., 2003</a:t>
            </a:r>
          </a:p>
          <a:p>
            <a:pPr algn="just"/>
            <a:endParaRPr lang="en-US" b="1" dirty="0"/>
          </a:p>
          <a:p>
            <a:pPr algn="just">
              <a:buFont typeface="Arial" pitchFamily="34" charset="0"/>
              <a:buChar char="•"/>
            </a:pPr>
            <a:r>
              <a:rPr lang="en-US" dirty="0"/>
              <a:t>The ternary intermetallic compound, Al</a:t>
            </a:r>
            <a:r>
              <a:rPr lang="en-US" baseline="-25000" dirty="0"/>
              <a:t>7.4</a:t>
            </a:r>
            <a:r>
              <a:rPr lang="en-US" dirty="0"/>
              <a:t>Fe</a:t>
            </a:r>
            <a:r>
              <a:rPr lang="en-US" baseline="-25000" dirty="0"/>
              <a:t>2</a:t>
            </a:r>
            <a:r>
              <a:rPr lang="en-US" dirty="0"/>
              <a:t>Si was formed at the interface between steel and aluminium weld metal. </a:t>
            </a:r>
          </a:p>
          <a:p>
            <a:pPr algn="just"/>
            <a:endParaRPr lang="en-US" b="1" dirty="0"/>
          </a:p>
          <a:p>
            <a:pPr algn="just">
              <a:buFont typeface="Arial" pitchFamily="34" charset="0"/>
              <a:buChar char="•"/>
            </a:pPr>
            <a:r>
              <a:rPr lang="en-US" dirty="0"/>
              <a:t>The thickness of the intermetallic compound layer at the interface increased with decreasing the welding speed, and increased as the aiming position moved from aluminum to steel side.</a:t>
            </a:r>
            <a:endParaRPr lang="en-US" b="1" dirty="0"/>
          </a:p>
          <a:p>
            <a:pPr algn="just"/>
            <a:endParaRPr lang="en-US" b="1" dirty="0"/>
          </a:p>
        </p:txBody>
      </p:sp>
      <p:sp>
        <p:nvSpPr>
          <p:cNvPr id="19" name="TextBox 18">
            <a:extLst>
              <a:ext uri="{FF2B5EF4-FFF2-40B4-BE49-F238E27FC236}">
                <a16:creationId xmlns:a16="http://schemas.microsoft.com/office/drawing/2014/main" id="{4CD8B909-1FB0-4D80-8CC3-E97EA7954F3C}"/>
              </a:ext>
            </a:extLst>
          </p:cNvPr>
          <p:cNvSpPr txBox="1"/>
          <p:nvPr/>
        </p:nvSpPr>
        <p:spPr>
          <a:xfrm>
            <a:off x="519467" y="637436"/>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extLst>
      <p:ext uri="{BB962C8B-B14F-4D97-AF65-F5344CB8AC3E}">
        <p14:creationId xmlns:p14="http://schemas.microsoft.com/office/powerpoint/2010/main" val="184720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8"/>
          <p:cNvSpPr txBox="1"/>
          <p:nvPr/>
        </p:nvSpPr>
        <p:spPr>
          <a:xfrm>
            <a:off x="396240" y="6545995"/>
            <a:ext cx="712470" cy="17081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US" sz="1200" b="0" i="0" u="none" strike="noStrike" cap="none" dirty="0">
                <a:solidFill>
                  <a:srgbClr val="000099"/>
                </a:solidFill>
                <a:latin typeface="Arial" panose="020B0604020202020204"/>
                <a:ea typeface="Arial" panose="020B0604020202020204"/>
                <a:cs typeface="Arial" panose="020B0604020202020204"/>
                <a:sym typeface="Arial" panose="020B0604020202020204"/>
              </a:rPr>
              <a:t>17-Nov-20</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8"/>
          <p:cNvSpPr txBox="1"/>
          <p:nvPr/>
        </p:nvSpPr>
        <p:spPr>
          <a:xfrm>
            <a:off x="4082160" y="6546284"/>
            <a:ext cx="459105" cy="14160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15M216</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8"/>
          <p:cNvSpPr txBox="1"/>
          <p:nvPr/>
        </p:nvSpPr>
        <p:spPr>
          <a:xfrm>
            <a:off x="4701285" y="6533482"/>
            <a:ext cx="809700" cy="153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000"/>
              <a:buFont typeface="Arial" panose="020B0604020202020204"/>
              <a:buNone/>
            </a:pPr>
            <a:r>
              <a:rPr lang="en-US" sz="1000" b="1" i="0" u="none" strike="noStrike" cap="none" dirty="0">
                <a:solidFill>
                  <a:srgbClr val="000099"/>
                </a:solidFill>
                <a:latin typeface="Arial" panose="020B0604020202020204"/>
                <a:ea typeface="Arial" panose="020B0604020202020204"/>
                <a:cs typeface="Arial" panose="020B0604020202020204"/>
                <a:sym typeface="Arial" panose="020B0604020202020204"/>
              </a:rPr>
              <a:t>BE: </a:t>
            </a:r>
            <a:endParaRPr sz="1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8"/>
          <p:cNvSpPr/>
          <p:nvPr/>
        </p:nvSpPr>
        <p:spPr>
          <a:xfrm>
            <a:off x="8477250" y="6553198"/>
            <a:ext cx="1047750" cy="2286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8"/>
          <p:cNvSpPr/>
          <p:nvPr/>
        </p:nvSpPr>
        <p:spPr>
          <a:xfrm>
            <a:off x="381000" y="6544056"/>
            <a:ext cx="762000" cy="161925"/>
          </a:xfrm>
          <a:custGeom>
            <a:avLst/>
            <a:gdLst/>
            <a:ahLst/>
            <a:cxnLst/>
            <a:rect l="l" t="t" r="r" b="b"/>
            <a:pathLst>
              <a:path w="762000" h="161925" extrusionOk="0">
                <a:moveTo>
                  <a:pt x="762000" y="0"/>
                </a:moveTo>
                <a:lnTo>
                  <a:pt x="0" y="0"/>
                </a:lnTo>
                <a:lnTo>
                  <a:pt x="0" y="161544"/>
                </a:lnTo>
                <a:lnTo>
                  <a:pt x="762000" y="161544"/>
                </a:lnTo>
                <a:lnTo>
                  <a:pt x="76200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8"/>
          <p:cNvSpPr/>
          <p:nvPr/>
        </p:nvSpPr>
        <p:spPr>
          <a:xfrm>
            <a:off x="4663440" y="6544056"/>
            <a:ext cx="893444" cy="161925"/>
          </a:xfrm>
          <a:custGeom>
            <a:avLst/>
            <a:gdLst/>
            <a:ahLst/>
            <a:cxnLst/>
            <a:rect l="l" t="t" r="r" b="b"/>
            <a:pathLst>
              <a:path w="893445" h="161925" extrusionOk="0">
                <a:moveTo>
                  <a:pt x="893063" y="0"/>
                </a:moveTo>
                <a:lnTo>
                  <a:pt x="0" y="0"/>
                </a:lnTo>
                <a:lnTo>
                  <a:pt x="0" y="161544"/>
                </a:lnTo>
                <a:lnTo>
                  <a:pt x="893063" y="161544"/>
                </a:lnTo>
                <a:lnTo>
                  <a:pt x="89306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8"/>
          <p:cNvSpPr/>
          <p:nvPr/>
        </p:nvSpPr>
        <p:spPr>
          <a:xfrm>
            <a:off x="4038600" y="6527292"/>
            <a:ext cx="536575" cy="163195"/>
          </a:xfrm>
          <a:custGeom>
            <a:avLst/>
            <a:gdLst/>
            <a:ahLst/>
            <a:cxnLst/>
            <a:rect l="l" t="t" r="r" b="b"/>
            <a:pathLst>
              <a:path w="536575" h="163195" extrusionOk="0">
                <a:moveTo>
                  <a:pt x="536448" y="0"/>
                </a:moveTo>
                <a:lnTo>
                  <a:pt x="0" y="0"/>
                </a:lnTo>
                <a:lnTo>
                  <a:pt x="0" y="163067"/>
                </a:lnTo>
                <a:lnTo>
                  <a:pt x="536448" y="163067"/>
                </a:lnTo>
                <a:lnTo>
                  <a:pt x="53644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84" name="Google Shape;84;p8"/>
          <p:cNvGraphicFramePr/>
          <p:nvPr>
            <p:extLst>
              <p:ext uri="{D42A27DB-BD31-4B8C-83A1-F6EECF244321}">
                <p14:modId xmlns:p14="http://schemas.microsoft.com/office/powerpoint/2010/main" val="3684986630"/>
              </p:ext>
            </p:extLst>
          </p:nvPr>
        </p:nvGraphicFramePr>
        <p:xfrm>
          <a:off x="3974400" y="6475221"/>
          <a:ext cx="2179375" cy="283475"/>
        </p:xfrm>
        <a:graphic>
          <a:graphicData uri="http://schemas.openxmlformats.org/drawingml/2006/table">
            <a:tbl>
              <a:tblPr firstRow="1" bandRow="1">
                <a:noFill/>
                <a:tableStyleId>{92226B73-FB88-471A-BDBD-48551A0CDF39}</a:tableStyleId>
              </a:tblPr>
              <a:tblGrid>
                <a:gridCol w="680075">
                  <a:extLst>
                    <a:ext uri="{9D8B030D-6E8A-4147-A177-3AD203B41FA5}">
                      <a16:colId xmlns:a16="http://schemas.microsoft.com/office/drawing/2014/main" val="20000"/>
                    </a:ext>
                  </a:extLst>
                </a:gridCol>
                <a:gridCol w="982325">
                  <a:extLst>
                    <a:ext uri="{9D8B030D-6E8A-4147-A177-3AD203B41FA5}">
                      <a16:colId xmlns:a16="http://schemas.microsoft.com/office/drawing/2014/main" val="20001"/>
                    </a:ext>
                  </a:extLst>
                </a:gridCol>
                <a:gridCol w="516975">
                  <a:extLst>
                    <a:ext uri="{9D8B030D-6E8A-4147-A177-3AD203B41FA5}">
                      <a16:colId xmlns:a16="http://schemas.microsoft.com/office/drawing/2014/main" val="20002"/>
                    </a:ext>
                  </a:extLst>
                </a:gridCol>
              </a:tblGrid>
              <a:tr h="283475">
                <a:tc>
                  <a:txBody>
                    <a:bodyPr/>
                    <a:lstStyle/>
                    <a:p>
                      <a:pPr marL="0" marR="0" lvl="0" indent="0" algn="ctr" rtl="0">
                        <a:lnSpc>
                          <a:spcPct val="130000"/>
                        </a:lnSpc>
                        <a:spcBef>
                          <a:spcPts val="0"/>
                        </a:spcBef>
                        <a:spcAft>
                          <a:spcPts val="0"/>
                        </a:spcAft>
                        <a:buClr>
                          <a:srgbClr val="000000"/>
                        </a:buClr>
                        <a:buSzPts val="1000"/>
                        <a:buFont typeface="Arial" panose="020B0604020202020204"/>
                        <a:buNone/>
                      </a:pPr>
                      <a:r>
                        <a:rPr lang="en-US" sz="1000" u="none" strike="noStrike" cap="none" dirty="0">
                          <a:solidFill>
                            <a:srgbClr val="333399"/>
                          </a:solidFill>
                          <a:latin typeface="Arial" panose="020B0604020202020204"/>
                          <a:ea typeface="Arial" panose="020B0604020202020204"/>
                          <a:cs typeface="Arial" panose="020B0604020202020204"/>
                          <a:sym typeface="Arial" panose="020B0604020202020204"/>
                        </a:rPr>
                        <a:t>15M820</a:t>
                      </a:r>
                      <a:endParaRPr sz="1000" u="none" strike="noStrike" cap="none" dirty="0">
                        <a:solidFill>
                          <a:srgbClr val="333399"/>
                        </a:solidFill>
                        <a:latin typeface="Arial" panose="020B0604020202020204"/>
                        <a:ea typeface="Arial" panose="020B0604020202020204"/>
                        <a:cs typeface="Arial" panose="020B0604020202020204"/>
                        <a:sym typeface="Arial" panose="020B0604020202020204"/>
                      </a:endParaRPr>
                    </a:p>
                  </a:txBody>
                  <a:tcPr marL="0" marR="0" marT="387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146050" marR="0" lvl="0" indent="0" algn="l" rtl="0">
                        <a:lnSpc>
                          <a:spcPct val="100000"/>
                        </a:lnSpc>
                        <a:spcBef>
                          <a:spcPts val="0"/>
                        </a:spcBef>
                        <a:spcAft>
                          <a:spcPts val="0"/>
                        </a:spcAft>
                        <a:buClr>
                          <a:srgbClr val="000000"/>
                        </a:buClr>
                        <a:buSzPts val="900"/>
                        <a:buFont typeface="Arial" panose="020B0604020202020204"/>
                        <a:buNone/>
                      </a:pPr>
                      <a:r>
                        <a:rPr lang="en-US" sz="900" u="none" strike="noStrike" cap="none" dirty="0">
                          <a:solidFill>
                            <a:srgbClr val="333399"/>
                          </a:solidFill>
                          <a:latin typeface="Arial" panose="020B0604020202020204"/>
                          <a:ea typeface="Arial" panose="020B0604020202020204"/>
                          <a:cs typeface="Arial" panose="020B0604020202020204"/>
                          <a:sym typeface="Arial" panose="020B0604020202020204"/>
                        </a:rPr>
                        <a:t>BE SW SEM 10</a:t>
                      </a:r>
                      <a:endParaRPr sz="900" u="none" strike="noStrike" cap="none" dirty="0">
                        <a:latin typeface="Arial" panose="020B0604020202020204"/>
                        <a:ea typeface="Arial" panose="020B0604020202020204"/>
                        <a:cs typeface="Arial" panose="020B0604020202020204"/>
                        <a:sym typeface="Arial" panose="020B0604020202020204"/>
                      </a:endParaRPr>
                    </a:p>
                  </a:txBody>
                  <a:tcPr marL="0" marR="0" marT="711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tc>
                  <a:txBody>
                    <a:bodyPr/>
                    <a:lstStyle/>
                    <a:p>
                      <a:pPr marL="7239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rgbClr val="000099"/>
                          </a:solidFill>
                          <a:latin typeface="Arial" panose="020B0604020202020204"/>
                          <a:ea typeface="Arial" panose="020B0604020202020204"/>
                          <a:cs typeface="Arial" panose="020B0604020202020204"/>
                          <a:sym typeface="Arial" panose="020B0604020202020204"/>
                        </a:rPr>
                        <a:t>9</a:t>
                      </a:r>
                      <a:endParaRPr sz="1400" u="none" strike="noStrike" cap="none" dirty="0">
                        <a:latin typeface="Arial" panose="020B0604020202020204"/>
                        <a:ea typeface="Arial" panose="020B0604020202020204"/>
                        <a:cs typeface="Arial" panose="020B0604020202020204"/>
                        <a:sym typeface="Arial" panose="020B0604020202020204"/>
                      </a:endParaRPr>
                    </a:p>
                  </a:txBody>
                  <a:tcPr marL="0" marR="0" marT="36825" marB="0">
                    <a:lnL w="12700" cap="flat" cmpd="sng">
                      <a:solidFill>
                        <a:srgbClr val="000099"/>
                      </a:solidFill>
                      <a:prstDash val="solid"/>
                      <a:round/>
                      <a:headEnd type="none" w="sm" len="sm"/>
                      <a:tailEnd type="none" w="sm" len="sm"/>
                    </a:lnL>
                    <a:lnR w="12700" cap="flat" cmpd="sng">
                      <a:solidFill>
                        <a:srgbClr val="000099"/>
                      </a:solidFill>
                      <a:prstDash val="solid"/>
                      <a:round/>
                      <a:headEnd type="none" w="sm" len="sm"/>
                      <a:tailEnd type="none" w="sm" len="sm"/>
                    </a:lnR>
                    <a:lnT w="12700" cap="flat" cmpd="sng">
                      <a:solidFill>
                        <a:srgbClr val="000099"/>
                      </a:solidFill>
                      <a:prstDash val="solid"/>
                      <a:round/>
                      <a:headEnd type="none" w="sm" len="sm"/>
                      <a:tailEnd type="none" w="sm" len="sm"/>
                    </a:lnT>
                    <a:lnB w="12700" cap="flat" cmpd="sng">
                      <a:solidFill>
                        <a:srgbClr val="0000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7" name="Google Shape;87;p8"/>
          <p:cNvSpPr txBox="1">
            <a:spLocks noGrp="1"/>
          </p:cNvSpPr>
          <p:nvPr>
            <p:ph type="dt" idx="10"/>
          </p:nvPr>
        </p:nvSpPr>
        <p:spPr>
          <a:xfrm>
            <a:off x="3894582" y="6304198"/>
            <a:ext cx="811529"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COURSE CODE.</a:t>
            </a:r>
          </a:p>
        </p:txBody>
      </p:sp>
      <p:sp>
        <p:nvSpPr>
          <p:cNvPr id="88" name="Google Shape;88;p8"/>
          <p:cNvSpPr txBox="1">
            <a:spLocks noGrp="1"/>
          </p:cNvSpPr>
          <p:nvPr>
            <p:ph type="ftr" idx="11"/>
          </p:nvPr>
        </p:nvSpPr>
        <p:spPr>
          <a:xfrm>
            <a:off x="4958588" y="6302674"/>
            <a:ext cx="389254" cy="139700"/>
          </a:xfrm>
          <a:prstGeom prst="rect">
            <a:avLst/>
          </a:prstGeom>
          <a:noFill/>
          <a:ln>
            <a:noFill/>
          </a:ln>
        </p:spPr>
        <p:txBody>
          <a:bodyPr spcFirstLastPara="1" wrap="square" lIns="0" tIns="3175" rIns="0" bIns="0" anchor="t" anchorCtr="0">
            <a:spAutoFit/>
          </a:bodyPr>
          <a:lstStyle/>
          <a:p>
            <a:pPr marL="12700" lvl="0" indent="0" algn="l" rtl="0">
              <a:lnSpc>
                <a:spcPct val="100000"/>
              </a:lnSpc>
              <a:spcBef>
                <a:spcPts val="0"/>
              </a:spcBef>
              <a:spcAft>
                <a:spcPts val="0"/>
              </a:spcAft>
              <a:buSzPts val="1400"/>
              <a:buNone/>
            </a:pPr>
            <a:r>
              <a:rPr lang="en-US" dirty="0"/>
              <a:t>CLASS.</a:t>
            </a:r>
          </a:p>
        </p:txBody>
      </p:sp>
      <p:sp>
        <p:nvSpPr>
          <p:cNvPr id="89" name="Google Shape;89;p8"/>
          <p:cNvSpPr txBox="1"/>
          <p:nvPr/>
        </p:nvSpPr>
        <p:spPr>
          <a:xfrm>
            <a:off x="5708141" y="6304198"/>
            <a:ext cx="310515" cy="139700"/>
          </a:xfrm>
          <a:prstGeom prst="rect">
            <a:avLst/>
          </a:prstGeom>
          <a:noFill/>
          <a:ln>
            <a:noFill/>
          </a:ln>
        </p:spPr>
        <p:txBody>
          <a:bodyPr spcFirstLastPara="1" wrap="square" lIns="0" tIns="3175" rIns="0" bIns="0" anchor="t" anchorCtr="0">
            <a:spAutoFit/>
          </a:bodyPr>
          <a:lstStyle/>
          <a:p>
            <a:pPr marL="12700" marR="0" lvl="0" indent="0" algn="l" rtl="0">
              <a:lnSpc>
                <a:spcPct val="100000"/>
              </a:lnSpc>
              <a:spcBef>
                <a:spcPts val="0"/>
              </a:spcBef>
              <a:spcAft>
                <a:spcPts val="0"/>
              </a:spcAft>
              <a:buClr>
                <a:srgbClr val="000000"/>
              </a:buClr>
              <a:buSzPts val="800"/>
              <a:buFont typeface="Arial" panose="020B0604020202020204"/>
              <a:buNone/>
            </a:pPr>
            <a:r>
              <a:rPr lang="en-US" sz="800" b="0" i="0" u="none" strike="noStrike" cap="none" dirty="0">
                <a:solidFill>
                  <a:srgbClr val="000099"/>
                </a:solidFill>
                <a:latin typeface="Arial" panose="020B0604020202020204"/>
                <a:ea typeface="Arial" panose="020B0604020202020204"/>
                <a:cs typeface="Arial" panose="020B0604020202020204"/>
                <a:sym typeface="Arial" panose="020B0604020202020204"/>
              </a:rPr>
              <a:t>PAGE</a:t>
            </a:r>
            <a:endParaRPr sz="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8"/>
          <p:cNvSpPr txBox="1"/>
          <p:nvPr/>
        </p:nvSpPr>
        <p:spPr>
          <a:xfrm>
            <a:off x="6676390" y="6321459"/>
            <a:ext cx="2844800" cy="196215"/>
          </a:xfrm>
          <a:prstGeom prst="rect">
            <a:avLst/>
          </a:prstGeom>
          <a:noFill/>
          <a:ln>
            <a:noFill/>
          </a:ln>
        </p:spPr>
        <p:txBody>
          <a:bodyPr spcFirstLastPara="1" wrap="square" lIns="0" tIns="0" rIns="0" bIns="0" anchor="t" anchorCtr="0">
            <a:spAutoFit/>
          </a:bodyPr>
          <a:lstStyle/>
          <a:p>
            <a:pPr marL="12700" marR="0" lvl="0" indent="0" algn="l" rtl="0">
              <a:lnSpc>
                <a:spcPct val="119000"/>
              </a:lnSpc>
              <a:spcBef>
                <a:spcPts val="0"/>
              </a:spcBef>
              <a:spcAft>
                <a:spcPts val="0"/>
              </a:spcAft>
              <a:buClr>
                <a:srgbClr val="000000"/>
              </a:buClr>
              <a:buSzPts val="1200"/>
              <a:buFont typeface="Arial" panose="020B0604020202020204"/>
              <a:buNone/>
            </a:pPr>
            <a:r>
              <a:rPr lang="en-US" sz="1200" b="1" i="0" u="none" strike="noStrike" cap="none" dirty="0">
                <a:solidFill>
                  <a:srgbClr val="000099"/>
                </a:solidFill>
                <a:latin typeface="Arial" panose="020B0604020202020204"/>
                <a:ea typeface="Arial" panose="020B0604020202020204"/>
                <a:cs typeface="Arial" panose="020B0604020202020204"/>
                <a:sym typeface="Arial" panose="020B0604020202020204"/>
              </a:rPr>
              <a:t>Department of Mechanical Engineering</a:t>
            </a:r>
            <a:endParaRPr sz="12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 name="Rectangle: Rounded Corners 3"/>
          <p:cNvSpPr/>
          <p:nvPr/>
        </p:nvSpPr>
        <p:spPr>
          <a:xfrm>
            <a:off x="381000" y="107575"/>
            <a:ext cx="1541106" cy="203133"/>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ln>
                <a:solidFill>
                  <a:schemeClr val="bg1"/>
                </a:solidFill>
              </a:ln>
              <a:solidFill>
                <a:schemeClr val="bg1"/>
              </a:solidFill>
            </a:endParaRPr>
          </a:p>
        </p:txBody>
      </p:sp>
      <p:sp>
        <p:nvSpPr>
          <p:cNvPr id="20" name="Google Shape;70;p7"/>
          <p:cNvSpPr txBox="1"/>
          <p:nvPr/>
        </p:nvSpPr>
        <p:spPr>
          <a:xfrm>
            <a:off x="536400" y="6518025"/>
            <a:ext cx="893400" cy="20256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1200"/>
              <a:buFont typeface="Arial" panose="020B0604020202020204"/>
              <a:buNone/>
            </a:pPr>
            <a:r>
              <a:rPr lang="en-IN" sz="1200" b="1" dirty="0">
                <a:solidFill>
                  <a:schemeClr val="bg2"/>
                </a:solidFill>
              </a:rPr>
              <a:t>14/02</a:t>
            </a:r>
            <a:r>
              <a:rPr lang="en-US" sz="1200" b="1" i="0" u="none" strike="noStrike" cap="none" dirty="0">
                <a:solidFill>
                  <a:schemeClr val="bg2"/>
                </a:solidFill>
                <a:latin typeface="Arial" panose="020B0604020202020204"/>
                <a:ea typeface="Arial" panose="020B0604020202020204"/>
                <a:cs typeface="Arial" panose="020B0604020202020204"/>
                <a:sym typeface="Arial" panose="020B0604020202020204"/>
              </a:rPr>
              <a:t>/2023</a:t>
            </a:r>
            <a:endParaRPr sz="1200" b="0" i="0" u="none" strike="noStrike" cap="none" dirty="0">
              <a:solidFill>
                <a:schemeClr val="bg2"/>
              </a:solidFill>
              <a:latin typeface="Arial" panose="020B0604020202020204"/>
              <a:ea typeface="Arial" panose="020B0604020202020204"/>
              <a:cs typeface="Arial" panose="020B0604020202020204"/>
              <a:sym typeface="Arial" panose="020B0604020202020204"/>
            </a:endParaRPr>
          </a:p>
        </p:txBody>
      </p:sp>
      <p:sp>
        <p:nvSpPr>
          <p:cNvPr id="21" name="Google Shape;75;p8"/>
          <p:cNvSpPr txBox="1"/>
          <p:nvPr/>
        </p:nvSpPr>
        <p:spPr>
          <a:xfrm>
            <a:off x="330152" y="110067"/>
            <a:ext cx="7747573" cy="184666"/>
          </a:xfrm>
          <a:prstGeom prst="rect">
            <a:avLst/>
          </a:prstGeom>
          <a:noFill/>
          <a:ln>
            <a:noFill/>
          </a:ln>
        </p:spPr>
        <p:txBody>
          <a:bodyPr spcFirstLastPara="1" wrap="square" lIns="0" tIns="0" rIns="0" bIns="0" anchor="t" anchorCtr="0">
            <a:spAutoFit/>
          </a:bodyPr>
          <a:lstStyle/>
          <a:p>
            <a:pPr>
              <a:buClr>
                <a:srgbClr val="FF0000"/>
              </a:buClr>
              <a:buSzPts val="2800"/>
            </a:pPr>
            <a:r>
              <a:rPr lang="en-IN" sz="1200" b="1" dirty="0">
                <a:solidFill>
                  <a:srgbClr val="000099"/>
                </a:solidFill>
                <a:latin typeface="Arial" panose="020B0604020202020204" pitchFamily="34" charset="0"/>
                <a:cs typeface="Arial" panose="020B0604020202020204" pitchFamily="34" charset="0"/>
              </a:rPr>
              <a:t>Investigation on microstructure and mechanical properties in dissimilar joint of AA6061 to HSLA steel</a:t>
            </a:r>
          </a:p>
        </p:txBody>
      </p:sp>
      <p:sp>
        <p:nvSpPr>
          <p:cNvPr id="22" name="Google Shape;56;p7"/>
          <p:cNvSpPr txBox="1"/>
          <p:nvPr/>
        </p:nvSpPr>
        <p:spPr>
          <a:xfrm>
            <a:off x="8049451" y="106083"/>
            <a:ext cx="1523427" cy="20447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1400"/>
              <a:buFont typeface="Arial" panose="020B0604020202020204"/>
              <a:buNone/>
            </a:pPr>
            <a:r>
              <a:rPr lang="en-US" sz="1200" b="1" i="0" u="none" strike="noStrike" cap="none" dirty="0">
                <a:solidFill>
                  <a:srgbClr val="000099"/>
                </a:solidFill>
                <a:highlight>
                  <a:schemeClr val="lt1"/>
                </a:highlight>
                <a:latin typeface="Arial" panose="020B0604020202020204"/>
                <a:ea typeface="Arial" panose="020B0604020202020204"/>
                <a:cs typeface="Arial" panose="020B0604020202020204"/>
                <a:sym typeface="Arial" panose="020B0604020202020204"/>
              </a:rPr>
              <a:t>PROJECT PHASE 2</a:t>
            </a:r>
            <a:endParaRPr sz="1200" b="0" i="0" u="none" strike="noStrike" cap="none" dirty="0">
              <a:solidFill>
                <a:schemeClr val="dk1"/>
              </a:solidFill>
              <a:highlight>
                <a:schemeClr val="lt1"/>
              </a:highlight>
              <a:latin typeface="Arial" panose="020B0604020202020204"/>
              <a:ea typeface="Arial" panose="020B0604020202020204"/>
              <a:cs typeface="Arial" panose="020B0604020202020204"/>
              <a:sym typeface="Arial" panose="020B0604020202020204"/>
            </a:endParaRPr>
          </a:p>
        </p:txBody>
      </p:sp>
      <p:sp>
        <p:nvSpPr>
          <p:cNvPr id="18" name="Text Placeholder 2"/>
          <p:cNvSpPr>
            <a:spLocks noGrp="1"/>
          </p:cNvSpPr>
          <p:nvPr>
            <p:ph type="body" idx="1"/>
          </p:nvPr>
        </p:nvSpPr>
        <p:spPr>
          <a:xfrm>
            <a:off x="639945" y="1470642"/>
            <a:ext cx="8626110" cy="4608186"/>
          </a:xfrm>
        </p:spPr>
        <p:txBody>
          <a:bodyPr/>
          <a:lstStyle/>
          <a:p>
            <a:pPr marL="180975" indent="0" algn="just"/>
            <a:r>
              <a:rPr lang="en-US" b="1" dirty="0"/>
              <a:t>TWO-PASS LASER WELDING OF GALVANIZED HIGH-STRENGTH DUAL-PHASE STEEL FOR A ZERO-GAP LAP JOINT CONFIGURATION</a:t>
            </a:r>
          </a:p>
          <a:p>
            <a:pPr algn="just"/>
            <a:endParaRPr lang="en-US" b="1" dirty="0"/>
          </a:p>
          <a:p>
            <a:pPr algn="just"/>
            <a:r>
              <a:rPr lang="en-US" b="1" dirty="0"/>
              <a:t>Author :  </a:t>
            </a:r>
            <a:r>
              <a:rPr lang="en-IN" dirty="0" err="1"/>
              <a:t>Junjie</a:t>
            </a:r>
            <a:r>
              <a:rPr lang="en-IN" dirty="0"/>
              <a:t> Ma et</a:t>
            </a:r>
            <a:r>
              <a:rPr lang="en-US" dirty="0"/>
              <a:t>., 2013 </a:t>
            </a:r>
          </a:p>
          <a:p>
            <a:pPr algn="just"/>
            <a:endParaRPr lang="en-US" dirty="0"/>
          </a:p>
          <a:p>
            <a:pPr marL="514350" indent="-285750" algn="just">
              <a:buFont typeface="Arial" panose="020B0604020202020204" pitchFamily="34" charset="0"/>
              <a:buChar char="•"/>
            </a:pPr>
            <a:r>
              <a:rPr lang="en-US" dirty="0"/>
              <a:t>Defect-free two-pass laser partially penetrated lap joints were obtained. No spatter or blowholes were produced in the welds. The welding process was very stable. No porosity was observed in the cross-section of the weld.</a:t>
            </a:r>
          </a:p>
          <a:p>
            <a:pPr marL="514350" indent="-285750" algn="just">
              <a:buFont typeface="Arial" panose="020B0604020202020204" pitchFamily="34" charset="0"/>
              <a:buChar char="•"/>
            </a:pPr>
            <a:endParaRPr lang="en-US" dirty="0"/>
          </a:p>
          <a:p>
            <a:pPr marL="514350" indent="-285750" algn="just">
              <a:buFont typeface="Arial" panose="020B0604020202020204" pitchFamily="34" charset="0"/>
              <a:buChar char="•"/>
            </a:pPr>
            <a:r>
              <a:rPr lang="en-US" dirty="0"/>
              <a:t>The micro-hardness profiles of the welded joints show that there was no apparent difference between the lowest micro hardness value of the weld joints obtained by the two-pass laser welding or by the laser welding of galvanized steels without zinc coating along the joint line.</a:t>
            </a:r>
          </a:p>
          <a:p>
            <a:pPr marL="514350" indent="-285750" algn="just">
              <a:buFont typeface="Arial" panose="020B0604020202020204" pitchFamily="34" charset="0"/>
              <a:buChar char="•"/>
            </a:pPr>
            <a:endParaRPr lang="en-US" dirty="0"/>
          </a:p>
          <a:p>
            <a:pPr marL="514350" indent="-285750" algn="just">
              <a:buFont typeface="Arial" panose="020B0604020202020204" pitchFamily="34" charset="0"/>
              <a:buChar char="•"/>
            </a:pPr>
            <a:r>
              <a:rPr lang="en-US" dirty="0"/>
              <a:t>For the tensile shear test, the two-pass welded joints failed in the HAZ zone and the test results indicated that the welds with high-strength have been achieved</a:t>
            </a:r>
          </a:p>
          <a:p>
            <a:pPr algn="just"/>
            <a:endParaRPr lang="en-US" dirty="0"/>
          </a:p>
          <a:p>
            <a:pPr algn="just"/>
            <a:endParaRPr lang="en-US" b="1" dirty="0"/>
          </a:p>
        </p:txBody>
      </p:sp>
      <p:sp>
        <p:nvSpPr>
          <p:cNvPr id="19" name="TextBox 18">
            <a:extLst>
              <a:ext uri="{FF2B5EF4-FFF2-40B4-BE49-F238E27FC236}">
                <a16:creationId xmlns:a16="http://schemas.microsoft.com/office/drawing/2014/main" id="{47F58E71-8E33-447B-BEFC-86E3A023E8E0}"/>
              </a:ext>
            </a:extLst>
          </p:cNvPr>
          <p:cNvSpPr txBox="1"/>
          <p:nvPr/>
        </p:nvSpPr>
        <p:spPr>
          <a:xfrm>
            <a:off x="460605" y="555895"/>
            <a:ext cx="8984790" cy="646331"/>
          </a:xfrm>
          <a:prstGeom prst="rect">
            <a:avLst/>
          </a:prstGeom>
          <a:noFill/>
        </p:spPr>
        <p:txBody>
          <a:bodyPr wrap="square" rtlCol="0">
            <a:spAutoFit/>
          </a:bodyPr>
          <a:lstStyle/>
          <a:p>
            <a:pPr algn="ctr"/>
            <a:r>
              <a:rPr lang="en-US" sz="3600" b="1" dirty="0"/>
              <a:t>Literature survey</a:t>
            </a:r>
            <a:endParaRPr lang="en-IN" sz="3600" b="1" dirty="0">
              <a:latin typeface="+mj-lt"/>
            </a:endParaRPr>
          </a:p>
        </p:txBody>
      </p:sp>
    </p:spTree>
    <p:extLst>
      <p:ext uri="{BB962C8B-B14F-4D97-AF65-F5344CB8AC3E}">
        <p14:creationId xmlns:p14="http://schemas.microsoft.com/office/powerpoint/2010/main" val="316379579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CCC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4587</TotalTime>
  <Words>4625</Words>
  <Application>Microsoft Office PowerPoint</Application>
  <PresentationFormat>A4 Paper (210x297 mm)</PresentationFormat>
  <Paragraphs>1089</Paragraphs>
  <Slides>47</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Umamaheswari</dc:creator>
  <cp:lastModifiedBy>moulishankar c</cp:lastModifiedBy>
  <cp:revision>711</cp:revision>
  <dcterms:created xsi:type="dcterms:W3CDTF">2021-09-29T13:47:00Z</dcterms:created>
  <dcterms:modified xsi:type="dcterms:W3CDTF">2023-04-19T06:23:34Z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0BE131C8477E437DAA495B559B5D66B3</vt:lpwstr>
  </property>
  <property fmtid="{D5CDD505-2E9C-101B-9397-08002B2CF9AE}" pid="3" name="KSOProductBuildVer">
    <vt:lpwstr>1033-11.2.0.11074</vt:lpwstr>
  </property>
</Properties>
</file>